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95" r:id="rId3"/>
    <p:sldId id="267" r:id="rId4"/>
    <p:sldId id="257" r:id="rId5"/>
    <p:sldId id="292" r:id="rId6"/>
    <p:sldId id="298" r:id="rId7"/>
    <p:sldId id="297" r:id="rId8"/>
    <p:sldId id="266" r:id="rId9"/>
    <p:sldId id="296" r:id="rId10"/>
    <p:sldId id="299" r:id="rId11"/>
    <p:sldId id="258" r:id="rId12"/>
    <p:sldId id="259" r:id="rId13"/>
    <p:sldId id="301" r:id="rId14"/>
    <p:sldId id="300" r:id="rId15"/>
    <p:sldId id="303" r:id="rId16"/>
    <p:sldId id="302" r:id="rId17"/>
    <p:sldId id="30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62" autoAdjust="0"/>
  </p:normalViewPr>
  <p:slideViewPr>
    <p:cSldViewPr snapToGrid="0">
      <p:cViewPr varScale="1">
        <p:scale>
          <a:sx n="60" d="100"/>
          <a:sy n="60" d="100"/>
        </p:scale>
        <p:origin x="1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5870-1D1C-43EA-81A4-1E6EEBDDFBF5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CCBCC-A7D2-4D3F-9F30-5B4459D353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65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好好念書，</a:t>
            </a:r>
            <a:r>
              <a:rPr lang="en-US" altLang="zh-TW" dirty="0"/>
              <a:t>candy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6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93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http://bair.berkeley.edu/blog/2017/12/20/reverse-curriculum/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31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33333"/>
                </a:solidFill>
                <a:latin typeface="Merriweather"/>
              </a:rPr>
              <a:t>By </a:t>
            </a:r>
            <a:r>
              <a:rPr lang="en-US" altLang="zh-TW" b="1" dirty="0">
                <a:solidFill>
                  <a:srgbClr val="333333"/>
                </a:solidFill>
                <a:latin typeface="Merriweather"/>
              </a:rPr>
              <a:t>choosing the ordering of the starting positions that we use in training</a:t>
            </a:r>
            <a:r>
              <a:rPr lang="en-US" altLang="zh-TW" dirty="0">
                <a:solidFill>
                  <a:srgbClr val="333333"/>
                </a:solidFill>
                <a:latin typeface="Merriweather"/>
              </a:rPr>
              <a:t>, we can exploit this underlying structure of the problem and improve learning efficiency.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218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33333"/>
                </a:solidFill>
                <a:latin typeface="Merriweather"/>
              </a:rPr>
              <a:t>“Start of Intermediate Difficulty” (</a:t>
            </a:r>
            <a:r>
              <a:rPr lang="en-US" altLang="zh-TW" dirty="0" err="1">
                <a:solidFill>
                  <a:srgbClr val="333333"/>
                </a:solidFill>
                <a:latin typeface="Merriweather"/>
              </a:rPr>
              <a:t>SoID</a:t>
            </a:r>
            <a:r>
              <a:rPr lang="en-US" altLang="zh-TW" dirty="0">
                <a:solidFill>
                  <a:srgbClr val="333333"/>
                </a:solidFill>
                <a:latin typeface="Merriweather"/>
              </a:rPr>
              <a:t>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1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33333"/>
                </a:solidFill>
                <a:latin typeface="Merriweather"/>
              </a:rPr>
              <a:t>“Start of Intermediate Difficulty” (</a:t>
            </a:r>
            <a:r>
              <a:rPr lang="en-US" altLang="zh-TW" dirty="0" err="1">
                <a:solidFill>
                  <a:srgbClr val="333333"/>
                </a:solidFill>
                <a:latin typeface="Merriweather"/>
              </a:rPr>
              <a:t>SoID</a:t>
            </a:r>
            <a:r>
              <a:rPr lang="en-US" altLang="zh-TW" dirty="0">
                <a:solidFill>
                  <a:srgbClr val="333333"/>
                </a:solidFill>
                <a:latin typeface="Merriweather"/>
              </a:rPr>
              <a:t>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24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層層負責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12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後見之明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CBCC-A7D2-4D3F-9F30-5B4459D353B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63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97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67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10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94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00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32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51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13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27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37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B36FB-0EB5-4889-B652-61F5A13F0AC0}" type="datetimeFigureOut">
              <a:rPr lang="zh-TW" altLang="en-US" smtClean="0"/>
              <a:t>2018/7/6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B2E01-AD74-48EC-B688-3859DB6E18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891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NULL"/><Relationship Id="rId10" Type="http://schemas.openxmlformats.org/officeDocument/2006/relationships/image" Target="../media/image14.png"/><Relationship Id="rId4" Type="http://schemas.openxmlformats.org/officeDocument/2006/relationships/image" Target="../media/image80.png"/><Relationship Id="rId9" Type="http://schemas.openxmlformats.org/officeDocument/2006/relationships/image" Target="../media/image13.png"/><Relationship Id="rId1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E7219F-5CCB-4BEB-94E8-2E8D772A1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Sparse</a:t>
            </a:r>
            <a:r>
              <a:rPr lang="zh-TW" altLang="en-US" dirty="0"/>
              <a:t> </a:t>
            </a:r>
            <a:r>
              <a:rPr lang="en-US" altLang="zh-TW" dirty="0"/>
              <a:t>Reward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175BC2-8C1D-446F-91A8-97A59DA55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Hung-yi Lee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8867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E7219F-5CCB-4BEB-94E8-2E8D772A1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Sparse</a:t>
            </a:r>
            <a:r>
              <a:rPr lang="zh-TW" altLang="en-US" dirty="0"/>
              <a:t> </a:t>
            </a:r>
            <a:r>
              <a:rPr lang="en-US" altLang="zh-TW" dirty="0"/>
              <a:t>Reward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175BC2-8C1D-446F-91A8-97A59DA55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0000FF"/>
                </a:solidFill>
              </a:rPr>
              <a:t>Curriculum Learning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62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D276FA-EA9B-4A39-B34A-B5FB0A64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Curriculum Learning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481D7B-DC12-42C1-86C4-B1F04E17F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Starting from simple training examples, and then becoming harder and harder.</a:t>
            </a:r>
            <a:endParaRPr lang="zh-TW" altLang="en-US" dirty="0"/>
          </a:p>
        </p:txBody>
      </p:sp>
      <p:pic>
        <p:nvPicPr>
          <p:cNvPr id="2052" name="Picture 4" descr="http://bair.berkeley.edu/static/blog/reverse_curriculum/ring_curr1.gif">
            <a:extLst>
              <a:ext uri="{FF2B5EF4-FFF2-40B4-BE49-F238E27FC236}">
                <a16:creationId xmlns:a16="http://schemas.microsoft.com/office/drawing/2014/main" id="{AB06860B-FAB6-4FF4-9145-F658864CDF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" y="4122601"/>
            <a:ext cx="2937284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air.berkeley.edu/static/blog/reverse_curriculum/ring_curr2.gif">
            <a:extLst>
              <a:ext uri="{FF2B5EF4-FFF2-40B4-BE49-F238E27FC236}">
                <a16:creationId xmlns:a16="http://schemas.microsoft.com/office/drawing/2014/main" id="{E57179AD-356A-472E-90DE-9F3E68CE47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93" y="4147206"/>
            <a:ext cx="3040286" cy="19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air.berkeley.edu/static/blog/reverse_curriculum/ring_curr3.gif">
            <a:extLst>
              <a:ext uri="{FF2B5EF4-FFF2-40B4-BE49-F238E27FC236}">
                <a16:creationId xmlns:a16="http://schemas.microsoft.com/office/drawing/2014/main" id="{172D4A75-2031-4028-9F9D-44D9CB209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25" y="3936522"/>
            <a:ext cx="2538482" cy="22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5654F02-27B2-4AA9-8E36-1DBC68361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30944"/>
            <a:ext cx="9144000" cy="120396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EF6A8BD-04A8-44AB-A169-FAEC65C6BA71}"/>
              </a:ext>
            </a:extLst>
          </p:cNvPr>
          <p:cNvSpPr txBox="1"/>
          <p:nvPr/>
        </p:nvSpPr>
        <p:spPr>
          <a:xfrm>
            <a:off x="223284" y="2582932"/>
            <a:ext cx="164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 err="1"/>
              <a:t>VizDoom</a:t>
            </a:r>
            <a:endParaRPr lang="zh-TW" altLang="en-US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4989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E8F33C-61D8-4D07-8033-CFCC89B9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Reverse Curriculum Generation</a:t>
            </a:r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7781E102-D927-46BE-BA12-68C44A3B83EB}"/>
              </a:ext>
            </a:extLst>
          </p:cNvPr>
          <p:cNvSpPr/>
          <p:nvPr/>
        </p:nvSpPr>
        <p:spPr>
          <a:xfrm>
            <a:off x="4210491" y="3040910"/>
            <a:ext cx="212651" cy="21265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D1F5AF25-BCF6-49E9-AA00-DB260274CBA4}"/>
                  </a:ext>
                </a:extLst>
              </p:cNvPr>
              <p:cNvSpPr txBox="1"/>
              <p:nvPr/>
            </p:nvSpPr>
            <p:spPr>
              <a:xfrm>
                <a:off x="4529469" y="2947532"/>
                <a:ext cx="350609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D1F5AF25-BCF6-49E9-AA00-DB260274C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469" y="2947532"/>
                <a:ext cx="350609" cy="399405"/>
              </a:xfrm>
              <a:prstGeom prst="rect">
                <a:avLst/>
              </a:prstGeom>
              <a:blipFill>
                <a:blip r:embed="rId3"/>
                <a:stretch>
                  <a:fillRect l="-10345" r="-8621" b="-215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橢圓 8">
            <a:extLst>
              <a:ext uri="{FF2B5EF4-FFF2-40B4-BE49-F238E27FC236}">
                <a16:creationId xmlns:a16="http://schemas.microsoft.com/office/drawing/2014/main" id="{D30214A9-E886-4BC4-9FC9-9CCA36CF1327}"/>
              </a:ext>
            </a:extLst>
          </p:cNvPr>
          <p:cNvSpPr/>
          <p:nvPr/>
        </p:nvSpPr>
        <p:spPr>
          <a:xfrm>
            <a:off x="3469756" y="2608519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EB741E8E-74E8-434C-86D7-7F13BDA296DB}"/>
              </a:ext>
            </a:extLst>
          </p:cNvPr>
          <p:cNvSpPr/>
          <p:nvPr/>
        </p:nvSpPr>
        <p:spPr>
          <a:xfrm>
            <a:off x="4529203" y="2376429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2048BBE6-86D3-4D0D-86CD-7DA2CF1C807B}"/>
              </a:ext>
            </a:extLst>
          </p:cNvPr>
          <p:cNvSpPr/>
          <p:nvPr/>
        </p:nvSpPr>
        <p:spPr>
          <a:xfrm>
            <a:off x="2771551" y="3253561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135998A-AF29-4958-9763-810E713B6CB3}"/>
              </a:ext>
            </a:extLst>
          </p:cNvPr>
          <p:cNvSpPr/>
          <p:nvPr/>
        </p:nvSpPr>
        <p:spPr>
          <a:xfrm>
            <a:off x="6425345" y="3345708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0B9047F-5EC1-463D-BE71-6DCBC194BC1E}"/>
              </a:ext>
            </a:extLst>
          </p:cNvPr>
          <p:cNvSpPr/>
          <p:nvPr/>
        </p:nvSpPr>
        <p:spPr>
          <a:xfrm>
            <a:off x="4288202" y="3817084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1B0BE13-195E-4332-BA5E-310C7567218D}"/>
                  </a:ext>
                </a:extLst>
              </p:cNvPr>
              <p:cNvSpPr txBox="1"/>
              <p:nvPr/>
            </p:nvSpPr>
            <p:spPr>
              <a:xfrm>
                <a:off x="1228060" y="4816433"/>
                <a:ext cx="3200400" cy="491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Given a goal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1B0BE13-195E-4332-BA5E-310C75672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060" y="4816433"/>
                <a:ext cx="3200400" cy="491738"/>
              </a:xfrm>
              <a:prstGeom prst="rect">
                <a:avLst/>
              </a:prstGeom>
              <a:blipFill>
                <a:blip r:embed="rId4"/>
                <a:stretch>
                  <a:fillRect l="-2476" t="-8642" b="-2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1F989288-1397-4B00-9069-1EBD2C2A6FB8}"/>
                  </a:ext>
                </a:extLst>
              </p:cNvPr>
              <p:cNvSpPr txBox="1"/>
              <p:nvPr/>
            </p:nvSpPr>
            <p:spPr>
              <a:xfrm>
                <a:off x="1238693" y="5344398"/>
                <a:ext cx="6666614" cy="491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Sample some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“close”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1F989288-1397-4B00-9069-1EBD2C2A6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693" y="5344398"/>
                <a:ext cx="6666614" cy="491738"/>
              </a:xfrm>
              <a:prstGeom prst="rect">
                <a:avLst/>
              </a:prstGeom>
              <a:blipFill>
                <a:blip r:embed="rId5"/>
                <a:stretch>
                  <a:fillRect l="-1188" t="-8750" b="-23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1C74D6C7-7D1D-440F-B753-46298F5AED5C}"/>
                  </a:ext>
                </a:extLst>
              </p:cNvPr>
              <p:cNvSpPr txBox="1"/>
              <p:nvPr/>
            </p:nvSpPr>
            <p:spPr>
              <a:xfrm>
                <a:off x="1238692" y="5878345"/>
                <a:ext cx="7107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Start from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, each trajectory has reward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1C74D6C7-7D1D-440F-B753-46298F5AE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692" y="5878345"/>
                <a:ext cx="7107865" cy="461665"/>
              </a:xfrm>
              <a:prstGeom prst="rect">
                <a:avLst/>
              </a:prstGeom>
              <a:blipFill>
                <a:blip r:embed="rId6"/>
                <a:stretch>
                  <a:fillRect l="-1115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715B569-6ACC-4E98-A1E0-BB01ED6D8FB9}"/>
                  </a:ext>
                </a:extLst>
              </p:cNvPr>
              <p:cNvSpPr/>
              <p:nvPr/>
            </p:nvSpPr>
            <p:spPr>
              <a:xfrm>
                <a:off x="2399441" y="3147234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715B569-6ACC-4E98-A1E0-BB01ED6D8F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41" y="3147234"/>
                <a:ext cx="524246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05954E51-00B9-4954-8939-0F2BE0062BEE}"/>
              </a:ext>
            </a:extLst>
          </p:cNvPr>
          <p:cNvSpPr/>
          <p:nvPr/>
        </p:nvSpPr>
        <p:spPr>
          <a:xfrm>
            <a:off x="4401730" y="2636874"/>
            <a:ext cx="202168" cy="414670"/>
          </a:xfrm>
          <a:custGeom>
            <a:avLst/>
            <a:gdLst>
              <a:gd name="connsiteX0" fmla="*/ 202168 w 202168"/>
              <a:gd name="connsiteY0" fmla="*/ 0 h 414670"/>
              <a:gd name="connsiteX1" fmla="*/ 180903 w 202168"/>
              <a:gd name="connsiteY1" fmla="*/ 223284 h 414670"/>
              <a:gd name="connsiteX2" fmla="*/ 170270 w 202168"/>
              <a:gd name="connsiteY2" fmla="*/ 255182 h 414670"/>
              <a:gd name="connsiteX3" fmla="*/ 106475 w 202168"/>
              <a:gd name="connsiteY3" fmla="*/ 287079 h 414670"/>
              <a:gd name="connsiteX4" fmla="*/ 85210 w 202168"/>
              <a:gd name="connsiteY4" fmla="*/ 308345 h 414670"/>
              <a:gd name="connsiteX5" fmla="*/ 53312 w 202168"/>
              <a:gd name="connsiteY5" fmla="*/ 318977 h 414670"/>
              <a:gd name="connsiteX6" fmla="*/ 10782 w 202168"/>
              <a:gd name="connsiteY6" fmla="*/ 361507 h 414670"/>
              <a:gd name="connsiteX7" fmla="*/ 149 w 202168"/>
              <a:gd name="connsiteY7" fmla="*/ 41467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168" h="414670">
                <a:moveTo>
                  <a:pt x="202168" y="0"/>
                </a:moveTo>
                <a:cubicBezTo>
                  <a:pt x="198166" y="52019"/>
                  <a:pt x="191811" y="163291"/>
                  <a:pt x="180903" y="223284"/>
                </a:cubicBezTo>
                <a:cubicBezTo>
                  <a:pt x="178898" y="234311"/>
                  <a:pt x="177272" y="246430"/>
                  <a:pt x="170270" y="255182"/>
                </a:cubicBezTo>
                <a:cubicBezTo>
                  <a:pt x="155280" y="273920"/>
                  <a:pt x="127488" y="280075"/>
                  <a:pt x="106475" y="287079"/>
                </a:cubicBezTo>
                <a:cubicBezTo>
                  <a:pt x="99387" y="294168"/>
                  <a:pt x="93806" y="303187"/>
                  <a:pt x="85210" y="308345"/>
                </a:cubicBezTo>
                <a:cubicBezTo>
                  <a:pt x="75599" y="314111"/>
                  <a:pt x="61237" y="311052"/>
                  <a:pt x="53312" y="318977"/>
                </a:cubicBezTo>
                <a:cubicBezTo>
                  <a:pt x="-3396" y="375684"/>
                  <a:pt x="95841" y="333155"/>
                  <a:pt x="10782" y="361507"/>
                </a:cubicBezTo>
                <a:cubicBezTo>
                  <a:pt x="-2093" y="400130"/>
                  <a:pt x="149" y="382197"/>
                  <a:pt x="149" y="41467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37AE87B1-F679-49B7-8B58-5CB87AE1FEDF}"/>
              </a:ext>
            </a:extLst>
          </p:cNvPr>
          <p:cNvSpPr/>
          <p:nvPr/>
        </p:nvSpPr>
        <p:spPr>
          <a:xfrm>
            <a:off x="4029408" y="3221665"/>
            <a:ext cx="393736" cy="659219"/>
          </a:xfrm>
          <a:custGeom>
            <a:avLst/>
            <a:gdLst>
              <a:gd name="connsiteX0" fmla="*/ 393736 w 393736"/>
              <a:gd name="connsiteY0" fmla="*/ 659219 h 659219"/>
              <a:gd name="connsiteX1" fmla="*/ 255513 w 393736"/>
              <a:gd name="connsiteY1" fmla="*/ 606056 h 659219"/>
              <a:gd name="connsiteX2" fmla="*/ 223615 w 393736"/>
              <a:gd name="connsiteY2" fmla="*/ 584791 h 659219"/>
              <a:gd name="connsiteX3" fmla="*/ 191718 w 393736"/>
              <a:gd name="connsiteY3" fmla="*/ 574158 h 659219"/>
              <a:gd name="connsiteX4" fmla="*/ 96025 w 393736"/>
              <a:gd name="connsiteY4" fmla="*/ 520995 h 659219"/>
              <a:gd name="connsiteX5" fmla="*/ 74759 w 393736"/>
              <a:gd name="connsiteY5" fmla="*/ 499730 h 659219"/>
              <a:gd name="connsiteX6" fmla="*/ 10964 w 393736"/>
              <a:gd name="connsiteY6" fmla="*/ 478465 h 659219"/>
              <a:gd name="connsiteX7" fmla="*/ 332 w 393736"/>
              <a:gd name="connsiteY7" fmla="*/ 446568 h 659219"/>
              <a:gd name="connsiteX8" fmla="*/ 53494 w 393736"/>
              <a:gd name="connsiteY8" fmla="*/ 404037 h 659219"/>
              <a:gd name="connsiteX9" fmla="*/ 74759 w 393736"/>
              <a:gd name="connsiteY9" fmla="*/ 329609 h 659219"/>
              <a:gd name="connsiteX10" fmla="*/ 85392 w 393736"/>
              <a:gd name="connsiteY10" fmla="*/ 297712 h 659219"/>
              <a:gd name="connsiteX11" fmla="*/ 117290 w 393736"/>
              <a:gd name="connsiteY11" fmla="*/ 159488 h 659219"/>
              <a:gd name="connsiteX12" fmla="*/ 138555 w 393736"/>
              <a:gd name="connsiteY12" fmla="*/ 85061 h 659219"/>
              <a:gd name="connsiteX13" fmla="*/ 159820 w 393736"/>
              <a:gd name="connsiteY13" fmla="*/ 63795 h 659219"/>
              <a:gd name="connsiteX14" fmla="*/ 181085 w 393736"/>
              <a:gd name="connsiteY14" fmla="*/ 31898 h 659219"/>
              <a:gd name="connsiteX15" fmla="*/ 234248 w 393736"/>
              <a:gd name="connsiteY15" fmla="*/ 0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3736" h="659219">
                <a:moveTo>
                  <a:pt x="393736" y="659219"/>
                </a:moveTo>
                <a:cubicBezTo>
                  <a:pt x="277005" y="612525"/>
                  <a:pt x="323624" y="628758"/>
                  <a:pt x="255513" y="606056"/>
                </a:cubicBezTo>
                <a:cubicBezTo>
                  <a:pt x="244880" y="598968"/>
                  <a:pt x="235045" y="590506"/>
                  <a:pt x="223615" y="584791"/>
                </a:cubicBezTo>
                <a:cubicBezTo>
                  <a:pt x="213591" y="579779"/>
                  <a:pt x="201515" y="579601"/>
                  <a:pt x="191718" y="574158"/>
                </a:cubicBezTo>
                <a:cubicBezTo>
                  <a:pt x="82037" y="513224"/>
                  <a:pt x="168200" y="545055"/>
                  <a:pt x="96025" y="520995"/>
                </a:cubicBezTo>
                <a:cubicBezTo>
                  <a:pt x="88936" y="513907"/>
                  <a:pt x="83725" y="504213"/>
                  <a:pt x="74759" y="499730"/>
                </a:cubicBezTo>
                <a:cubicBezTo>
                  <a:pt x="54710" y="489706"/>
                  <a:pt x="10964" y="478465"/>
                  <a:pt x="10964" y="478465"/>
                </a:cubicBezTo>
                <a:cubicBezTo>
                  <a:pt x="7420" y="467833"/>
                  <a:pt x="-1866" y="457558"/>
                  <a:pt x="332" y="446568"/>
                </a:cubicBezTo>
                <a:cubicBezTo>
                  <a:pt x="2663" y="434913"/>
                  <a:pt x="48909" y="407094"/>
                  <a:pt x="53494" y="404037"/>
                </a:cubicBezTo>
                <a:cubicBezTo>
                  <a:pt x="78988" y="327560"/>
                  <a:pt x="48058" y="423064"/>
                  <a:pt x="74759" y="329609"/>
                </a:cubicBezTo>
                <a:cubicBezTo>
                  <a:pt x="77838" y="318833"/>
                  <a:pt x="82313" y="308488"/>
                  <a:pt x="85392" y="297712"/>
                </a:cubicBezTo>
                <a:cubicBezTo>
                  <a:pt x="95004" y="264073"/>
                  <a:pt x="112861" y="178680"/>
                  <a:pt x="117290" y="159488"/>
                </a:cubicBezTo>
                <a:cubicBezTo>
                  <a:pt x="119029" y="151952"/>
                  <a:pt x="132206" y="95643"/>
                  <a:pt x="138555" y="85061"/>
                </a:cubicBezTo>
                <a:cubicBezTo>
                  <a:pt x="143713" y="76465"/>
                  <a:pt x="153558" y="71623"/>
                  <a:pt x="159820" y="63795"/>
                </a:cubicBezTo>
                <a:cubicBezTo>
                  <a:pt x="167803" y="53817"/>
                  <a:pt x="169990" y="38238"/>
                  <a:pt x="181085" y="31898"/>
                </a:cubicBezTo>
                <a:cubicBezTo>
                  <a:pt x="241199" y="-2452"/>
                  <a:pt x="234248" y="48094"/>
                  <a:pt x="234248" y="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: 圖案 24">
            <a:extLst>
              <a:ext uri="{FF2B5EF4-FFF2-40B4-BE49-F238E27FC236}">
                <a16:creationId xmlns:a16="http://schemas.microsoft.com/office/drawing/2014/main" id="{AF46D6CB-71C6-4BF3-B939-3AE1DF7F637B}"/>
              </a:ext>
            </a:extLst>
          </p:cNvPr>
          <p:cNvSpPr/>
          <p:nvPr/>
        </p:nvSpPr>
        <p:spPr>
          <a:xfrm>
            <a:off x="4379674" y="3253563"/>
            <a:ext cx="2106186" cy="499730"/>
          </a:xfrm>
          <a:custGeom>
            <a:avLst/>
            <a:gdLst>
              <a:gd name="connsiteX0" fmla="*/ 2106186 w 2106186"/>
              <a:gd name="connsiteY0" fmla="*/ 287079 h 499730"/>
              <a:gd name="connsiteX1" fmla="*/ 1957331 w 2106186"/>
              <a:gd name="connsiteY1" fmla="*/ 308344 h 499730"/>
              <a:gd name="connsiteX2" fmla="*/ 1882903 w 2106186"/>
              <a:gd name="connsiteY2" fmla="*/ 340242 h 499730"/>
              <a:gd name="connsiteX3" fmla="*/ 1840373 w 2106186"/>
              <a:gd name="connsiteY3" fmla="*/ 350874 h 499730"/>
              <a:gd name="connsiteX4" fmla="*/ 1776577 w 2106186"/>
              <a:gd name="connsiteY4" fmla="*/ 382772 h 499730"/>
              <a:gd name="connsiteX5" fmla="*/ 1734047 w 2106186"/>
              <a:gd name="connsiteY5" fmla="*/ 404037 h 499730"/>
              <a:gd name="connsiteX6" fmla="*/ 1627721 w 2106186"/>
              <a:gd name="connsiteY6" fmla="*/ 435935 h 499730"/>
              <a:gd name="connsiteX7" fmla="*/ 1532028 w 2106186"/>
              <a:gd name="connsiteY7" fmla="*/ 446567 h 499730"/>
              <a:gd name="connsiteX8" fmla="*/ 1489498 w 2106186"/>
              <a:gd name="connsiteY8" fmla="*/ 467832 h 499730"/>
              <a:gd name="connsiteX9" fmla="*/ 1436335 w 2106186"/>
              <a:gd name="connsiteY9" fmla="*/ 478465 h 499730"/>
              <a:gd name="connsiteX10" fmla="*/ 1127991 w 2106186"/>
              <a:gd name="connsiteY10" fmla="*/ 499730 h 499730"/>
              <a:gd name="connsiteX11" fmla="*/ 777117 w 2106186"/>
              <a:gd name="connsiteY11" fmla="*/ 489097 h 499730"/>
              <a:gd name="connsiteX12" fmla="*/ 755852 w 2106186"/>
              <a:gd name="connsiteY12" fmla="*/ 457200 h 499730"/>
              <a:gd name="connsiteX13" fmla="*/ 702689 w 2106186"/>
              <a:gd name="connsiteY13" fmla="*/ 446567 h 499730"/>
              <a:gd name="connsiteX14" fmla="*/ 628261 w 2106186"/>
              <a:gd name="connsiteY14" fmla="*/ 435935 h 499730"/>
              <a:gd name="connsiteX15" fmla="*/ 564466 w 2106186"/>
              <a:gd name="connsiteY15" fmla="*/ 414670 h 499730"/>
              <a:gd name="connsiteX16" fmla="*/ 532568 w 2106186"/>
              <a:gd name="connsiteY16" fmla="*/ 404037 h 499730"/>
              <a:gd name="connsiteX17" fmla="*/ 468773 w 2106186"/>
              <a:gd name="connsiteY17" fmla="*/ 361507 h 499730"/>
              <a:gd name="connsiteX18" fmla="*/ 394345 w 2106186"/>
              <a:gd name="connsiteY18" fmla="*/ 340242 h 499730"/>
              <a:gd name="connsiteX19" fmla="*/ 330549 w 2106186"/>
              <a:gd name="connsiteY19" fmla="*/ 308344 h 499730"/>
              <a:gd name="connsiteX20" fmla="*/ 298652 w 2106186"/>
              <a:gd name="connsiteY20" fmla="*/ 287079 h 499730"/>
              <a:gd name="connsiteX21" fmla="*/ 266754 w 2106186"/>
              <a:gd name="connsiteY21" fmla="*/ 276446 h 499730"/>
              <a:gd name="connsiteX22" fmla="*/ 181693 w 2106186"/>
              <a:gd name="connsiteY22" fmla="*/ 255181 h 499730"/>
              <a:gd name="connsiteX23" fmla="*/ 96633 w 2106186"/>
              <a:gd name="connsiteY23" fmla="*/ 223284 h 499730"/>
              <a:gd name="connsiteX24" fmla="*/ 75368 w 2106186"/>
              <a:gd name="connsiteY24" fmla="*/ 202018 h 499730"/>
              <a:gd name="connsiteX25" fmla="*/ 43470 w 2106186"/>
              <a:gd name="connsiteY25" fmla="*/ 191386 h 499730"/>
              <a:gd name="connsiteX26" fmla="*/ 22205 w 2106186"/>
              <a:gd name="connsiteY26" fmla="*/ 159488 h 499730"/>
              <a:gd name="connsiteX27" fmla="*/ 940 w 2106186"/>
              <a:gd name="connsiteY27" fmla="*/ 95693 h 499730"/>
              <a:gd name="connsiteX28" fmla="*/ 11573 w 2106186"/>
              <a:gd name="connsiteY28" fmla="*/ 0 h 4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06186" h="499730">
                <a:moveTo>
                  <a:pt x="2106186" y="287079"/>
                </a:moveTo>
                <a:cubicBezTo>
                  <a:pt x="2046634" y="293696"/>
                  <a:pt x="2011499" y="294801"/>
                  <a:pt x="1957331" y="308344"/>
                </a:cubicBezTo>
                <a:cubicBezTo>
                  <a:pt x="1904521" y="321547"/>
                  <a:pt x="1943767" y="317418"/>
                  <a:pt x="1882903" y="340242"/>
                </a:cubicBezTo>
                <a:cubicBezTo>
                  <a:pt x="1869220" y="345373"/>
                  <a:pt x="1854550" y="347330"/>
                  <a:pt x="1840373" y="350874"/>
                </a:cubicBezTo>
                <a:cubicBezTo>
                  <a:pt x="1779073" y="391740"/>
                  <a:pt x="1838206" y="356359"/>
                  <a:pt x="1776577" y="382772"/>
                </a:cubicBezTo>
                <a:cubicBezTo>
                  <a:pt x="1762009" y="389016"/>
                  <a:pt x="1748763" y="398150"/>
                  <a:pt x="1734047" y="404037"/>
                </a:cubicBezTo>
                <a:cubicBezTo>
                  <a:pt x="1715937" y="411281"/>
                  <a:pt x="1653176" y="432019"/>
                  <a:pt x="1627721" y="435935"/>
                </a:cubicBezTo>
                <a:cubicBezTo>
                  <a:pt x="1596000" y="440815"/>
                  <a:pt x="1563926" y="443023"/>
                  <a:pt x="1532028" y="446567"/>
                </a:cubicBezTo>
                <a:cubicBezTo>
                  <a:pt x="1517851" y="453655"/>
                  <a:pt x="1504535" y="462820"/>
                  <a:pt x="1489498" y="467832"/>
                </a:cubicBezTo>
                <a:cubicBezTo>
                  <a:pt x="1472353" y="473547"/>
                  <a:pt x="1454115" y="475232"/>
                  <a:pt x="1436335" y="478465"/>
                </a:cubicBezTo>
                <a:cubicBezTo>
                  <a:pt x="1307866" y="501823"/>
                  <a:pt x="1334242" y="490762"/>
                  <a:pt x="1127991" y="499730"/>
                </a:cubicBezTo>
                <a:cubicBezTo>
                  <a:pt x="1011033" y="496186"/>
                  <a:pt x="893372" y="502383"/>
                  <a:pt x="777117" y="489097"/>
                </a:cubicBezTo>
                <a:cubicBezTo>
                  <a:pt x="764421" y="487646"/>
                  <a:pt x="766947" y="463540"/>
                  <a:pt x="755852" y="457200"/>
                </a:cubicBezTo>
                <a:cubicBezTo>
                  <a:pt x="740161" y="448234"/>
                  <a:pt x="720515" y="449538"/>
                  <a:pt x="702689" y="446567"/>
                </a:cubicBezTo>
                <a:cubicBezTo>
                  <a:pt x="677969" y="442447"/>
                  <a:pt x="653070" y="439479"/>
                  <a:pt x="628261" y="435935"/>
                </a:cubicBezTo>
                <a:lnTo>
                  <a:pt x="564466" y="414670"/>
                </a:lnTo>
                <a:cubicBezTo>
                  <a:pt x="553833" y="411126"/>
                  <a:pt x="541893" y="410254"/>
                  <a:pt x="532568" y="404037"/>
                </a:cubicBezTo>
                <a:cubicBezTo>
                  <a:pt x="511303" y="389860"/>
                  <a:pt x="493567" y="367706"/>
                  <a:pt x="468773" y="361507"/>
                </a:cubicBezTo>
                <a:cubicBezTo>
                  <a:pt x="415369" y="348156"/>
                  <a:pt x="440105" y="355495"/>
                  <a:pt x="394345" y="340242"/>
                </a:cubicBezTo>
                <a:cubicBezTo>
                  <a:pt x="351542" y="297441"/>
                  <a:pt x="399136" y="337739"/>
                  <a:pt x="330549" y="308344"/>
                </a:cubicBezTo>
                <a:cubicBezTo>
                  <a:pt x="318804" y="303310"/>
                  <a:pt x="310081" y="292794"/>
                  <a:pt x="298652" y="287079"/>
                </a:cubicBezTo>
                <a:cubicBezTo>
                  <a:pt x="288627" y="282067"/>
                  <a:pt x="277567" y="279395"/>
                  <a:pt x="266754" y="276446"/>
                </a:cubicBezTo>
                <a:cubicBezTo>
                  <a:pt x="238558" y="268756"/>
                  <a:pt x="208829" y="266035"/>
                  <a:pt x="181693" y="255181"/>
                </a:cubicBezTo>
                <a:cubicBezTo>
                  <a:pt x="118125" y="229754"/>
                  <a:pt x="146637" y="239951"/>
                  <a:pt x="96633" y="223284"/>
                </a:cubicBezTo>
                <a:cubicBezTo>
                  <a:pt x="89545" y="216195"/>
                  <a:pt x="83964" y="207176"/>
                  <a:pt x="75368" y="202018"/>
                </a:cubicBezTo>
                <a:cubicBezTo>
                  <a:pt x="65757" y="196252"/>
                  <a:pt x="52222" y="198387"/>
                  <a:pt x="43470" y="191386"/>
                </a:cubicBezTo>
                <a:cubicBezTo>
                  <a:pt x="33491" y="183403"/>
                  <a:pt x="29293" y="170121"/>
                  <a:pt x="22205" y="159488"/>
                </a:cubicBezTo>
                <a:cubicBezTo>
                  <a:pt x="15117" y="138223"/>
                  <a:pt x="-4497" y="117439"/>
                  <a:pt x="940" y="95693"/>
                </a:cubicBezTo>
                <a:cubicBezTo>
                  <a:pt x="15871" y="35971"/>
                  <a:pt x="11573" y="67776"/>
                  <a:pt x="11573" y="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手繪多邊形: 圖案 25">
            <a:extLst>
              <a:ext uri="{FF2B5EF4-FFF2-40B4-BE49-F238E27FC236}">
                <a16:creationId xmlns:a16="http://schemas.microsoft.com/office/drawing/2014/main" id="{47FB85A7-7F9C-4439-930A-A3837E15BB37}"/>
              </a:ext>
            </a:extLst>
          </p:cNvPr>
          <p:cNvSpPr/>
          <p:nvPr/>
        </p:nvSpPr>
        <p:spPr>
          <a:xfrm>
            <a:off x="3666803" y="2756115"/>
            <a:ext cx="616689" cy="329637"/>
          </a:xfrm>
          <a:custGeom>
            <a:avLst/>
            <a:gdLst>
              <a:gd name="connsiteX0" fmla="*/ 0 w 616689"/>
              <a:gd name="connsiteY0" fmla="*/ 0 h 329637"/>
              <a:gd name="connsiteX1" fmla="*/ 106326 w 616689"/>
              <a:gd name="connsiteY1" fmla="*/ 21265 h 329637"/>
              <a:gd name="connsiteX2" fmla="*/ 138224 w 616689"/>
              <a:gd name="connsiteY2" fmla="*/ 42530 h 329637"/>
              <a:gd name="connsiteX3" fmla="*/ 244549 w 616689"/>
              <a:gd name="connsiteY3" fmla="*/ 63795 h 329637"/>
              <a:gd name="connsiteX4" fmla="*/ 308345 w 616689"/>
              <a:gd name="connsiteY4" fmla="*/ 95693 h 329637"/>
              <a:gd name="connsiteX5" fmla="*/ 404038 w 616689"/>
              <a:gd name="connsiteY5" fmla="*/ 138223 h 329637"/>
              <a:gd name="connsiteX6" fmla="*/ 457200 w 616689"/>
              <a:gd name="connsiteY6" fmla="*/ 202018 h 329637"/>
              <a:gd name="connsiteX7" fmla="*/ 531628 w 616689"/>
              <a:gd name="connsiteY7" fmla="*/ 265814 h 329637"/>
              <a:gd name="connsiteX8" fmla="*/ 574159 w 616689"/>
              <a:gd name="connsiteY8" fmla="*/ 318976 h 329637"/>
              <a:gd name="connsiteX9" fmla="*/ 616689 w 616689"/>
              <a:gd name="connsiteY9" fmla="*/ 329609 h 32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689" h="329637">
                <a:moveTo>
                  <a:pt x="0" y="0"/>
                </a:moveTo>
                <a:cubicBezTo>
                  <a:pt x="35442" y="7088"/>
                  <a:pt x="76252" y="1216"/>
                  <a:pt x="106326" y="21265"/>
                </a:cubicBezTo>
                <a:cubicBezTo>
                  <a:pt x="116959" y="28353"/>
                  <a:pt x="126478" y="37496"/>
                  <a:pt x="138224" y="42530"/>
                </a:cubicBezTo>
                <a:cubicBezTo>
                  <a:pt x="161033" y="52305"/>
                  <a:pt x="226289" y="59737"/>
                  <a:pt x="244549" y="63795"/>
                </a:cubicBezTo>
                <a:cubicBezTo>
                  <a:pt x="302714" y="76721"/>
                  <a:pt x="250994" y="70204"/>
                  <a:pt x="308345" y="95693"/>
                </a:cubicBezTo>
                <a:cubicBezTo>
                  <a:pt x="367949" y="122184"/>
                  <a:pt x="362790" y="103849"/>
                  <a:pt x="404038" y="138223"/>
                </a:cubicBezTo>
                <a:cubicBezTo>
                  <a:pt x="459338" y="184307"/>
                  <a:pt x="415384" y="153233"/>
                  <a:pt x="457200" y="202018"/>
                </a:cubicBezTo>
                <a:cubicBezTo>
                  <a:pt x="491578" y="242126"/>
                  <a:pt x="494004" y="240731"/>
                  <a:pt x="531628" y="265814"/>
                </a:cubicBezTo>
                <a:cubicBezTo>
                  <a:pt x="541288" y="280304"/>
                  <a:pt x="557323" y="308874"/>
                  <a:pt x="574159" y="318976"/>
                </a:cubicBezTo>
                <a:cubicBezTo>
                  <a:pt x="593749" y="330730"/>
                  <a:pt x="599804" y="329609"/>
                  <a:pt x="616689" y="3296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手繪多邊形: 圖案 27">
            <a:extLst>
              <a:ext uri="{FF2B5EF4-FFF2-40B4-BE49-F238E27FC236}">
                <a16:creationId xmlns:a16="http://schemas.microsoft.com/office/drawing/2014/main" id="{B475FED0-0618-4E2E-9112-F946393B25FC}"/>
              </a:ext>
            </a:extLst>
          </p:cNvPr>
          <p:cNvSpPr/>
          <p:nvPr/>
        </p:nvSpPr>
        <p:spPr>
          <a:xfrm rot="18662874">
            <a:off x="3189424" y="2858238"/>
            <a:ext cx="874685" cy="759773"/>
          </a:xfrm>
          <a:custGeom>
            <a:avLst/>
            <a:gdLst>
              <a:gd name="connsiteX0" fmla="*/ 0 w 616689"/>
              <a:gd name="connsiteY0" fmla="*/ 0 h 329637"/>
              <a:gd name="connsiteX1" fmla="*/ 106326 w 616689"/>
              <a:gd name="connsiteY1" fmla="*/ 21265 h 329637"/>
              <a:gd name="connsiteX2" fmla="*/ 138224 w 616689"/>
              <a:gd name="connsiteY2" fmla="*/ 42530 h 329637"/>
              <a:gd name="connsiteX3" fmla="*/ 244549 w 616689"/>
              <a:gd name="connsiteY3" fmla="*/ 63795 h 329637"/>
              <a:gd name="connsiteX4" fmla="*/ 308345 w 616689"/>
              <a:gd name="connsiteY4" fmla="*/ 95693 h 329637"/>
              <a:gd name="connsiteX5" fmla="*/ 404038 w 616689"/>
              <a:gd name="connsiteY5" fmla="*/ 138223 h 329637"/>
              <a:gd name="connsiteX6" fmla="*/ 457200 w 616689"/>
              <a:gd name="connsiteY6" fmla="*/ 202018 h 329637"/>
              <a:gd name="connsiteX7" fmla="*/ 531628 w 616689"/>
              <a:gd name="connsiteY7" fmla="*/ 265814 h 329637"/>
              <a:gd name="connsiteX8" fmla="*/ 574159 w 616689"/>
              <a:gd name="connsiteY8" fmla="*/ 318976 h 329637"/>
              <a:gd name="connsiteX9" fmla="*/ 616689 w 616689"/>
              <a:gd name="connsiteY9" fmla="*/ 329609 h 32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689" h="329637">
                <a:moveTo>
                  <a:pt x="0" y="0"/>
                </a:moveTo>
                <a:cubicBezTo>
                  <a:pt x="35442" y="7088"/>
                  <a:pt x="76252" y="1216"/>
                  <a:pt x="106326" y="21265"/>
                </a:cubicBezTo>
                <a:cubicBezTo>
                  <a:pt x="116959" y="28353"/>
                  <a:pt x="126478" y="37496"/>
                  <a:pt x="138224" y="42530"/>
                </a:cubicBezTo>
                <a:cubicBezTo>
                  <a:pt x="161033" y="52305"/>
                  <a:pt x="226289" y="59737"/>
                  <a:pt x="244549" y="63795"/>
                </a:cubicBezTo>
                <a:cubicBezTo>
                  <a:pt x="302714" y="76721"/>
                  <a:pt x="250994" y="70204"/>
                  <a:pt x="308345" y="95693"/>
                </a:cubicBezTo>
                <a:cubicBezTo>
                  <a:pt x="367949" y="122184"/>
                  <a:pt x="362790" y="103849"/>
                  <a:pt x="404038" y="138223"/>
                </a:cubicBezTo>
                <a:cubicBezTo>
                  <a:pt x="459338" y="184307"/>
                  <a:pt x="415384" y="153233"/>
                  <a:pt x="457200" y="202018"/>
                </a:cubicBezTo>
                <a:cubicBezTo>
                  <a:pt x="491578" y="242126"/>
                  <a:pt x="494004" y="240731"/>
                  <a:pt x="531628" y="265814"/>
                </a:cubicBezTo>
                <a:cubicBezTo>
                  <a:pt x="541288" y="280304"/>
                  <a:pt x="557323" y="308874"/>
                  <a:pt x="574159" y="318976"/>
                </a:cubicBezTo>
                <a:cubicBezTo>
                  <a:pt x="593749" y="330730"/>
                  <a:pt x="599804" y="329609"/>
                  <a:pt x="616689" y="3296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36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20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E8F33C-61D8-4D07-8033-CFCC89B9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Reverse Curriculum Generation</a:t>
            </a:r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7781E102-D927-46BE-BA12-68C44A3B83EB}"/>
              </a:ext>
            </a:extLst>
          </p:cNvPr>
          <p:cNvSpPr/>
          <p:nvPr/>
        </p:nvSpPr>
        <p:spPr>
          <a:xfrm>
            <a:off x="4210491" y="3040910"/>
            <a:ext cx="212651" cy="21265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D1F5AF25-BCF6-49E9-AA00-DB260274CBA4}"/>
                  </a:ext>
                </a:extLst>
              </p:cNvPr>
              <p:cNvSpPr txBox="1"/>
              <p:nvPr/>
            </p:nvSpPr>
            <p:spPr>
              <a:xfrm>
                <a:off x="4529469" y="2947532"/>
                <a:ext cx="350609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D1F5AF25-BCF6-49E9-AA00-DB260274C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469" y="2947532"/>
                <a:ext cx="350609" cy="399405"/>
              </a:xfrm>
              <a:prstGeom prst="rect">
                <a:avLst/>
              </a:prstGeom>
              <a:blipFill>
                <a:blip r:embed="rId3"/>
                <a:stretch>
                  <a:fillRect l="-10345" r="-8621" b="-215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橢圓 8">
            <a:extLst>
              <a:ext uri="{FF2B5EF4-FFF2-40B4-BE49-F238E27FC236}">
                <a16:creationId xmlns:a16="http://schemas.microsoft.com/office/drawing/2014/main" id="{D30214A9-E886-4BC4-9FC9-9CCA36CF1327}"/>
              </a:ext>
            </a:extLst>
          </p:cNvPr>
          <p:cNvSpPr/>
          <p:nvPr/>
        </p:nvSpPr>
        <p:spPr>
          <a:xfrm>
            <a:off x="3469756" y="2608519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EB741E8E-74E8-434C-86D7-7F13BDA296DB}"/>
              </a:ext>
            </a:extLst>
          </p:cNvPr>
          <p:cNvSpPr/>
          <p:nvPr/>
        </p:nvSpPr>
        <p:spPr>
          <a:xfrm>
            <a:off x="4529203" y="2376429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2048BBE6-86D3-4D0D-86CD-7DA2CF1C807B}"/>
              </a:ext>
            </a:extLst>
          </p:cNvPr>
          <p:cNvSpPr/>
          <p:nvPr/>
        </p:nvSpPr>
        <p:spPr>
          <a:xfrm>
            <a:off x="2771551" y="3253561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135998A-AF29-4958-9763-810E713B6CB3}"/>
              </a:ext>
            </a:extLst>
          </p:cNvPr>
          <p:cNvSpPr/>
          <p:nvPr/>
        </p:nvSpPr>
        <p:spPr>
          <a:xfrm>
            <a:off x="6425345" y="3345708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0B9047F-5EC1-463D-BE71-6DCBC194BC1E}"/>
              </a:ext>
            </a:extLst>
          </p:cNvPr>
          <p:cNvSpPr/>
          <p:nvPr/>
        </p:nvSpPr>
        <p:spPr>
          <a:xfrm>
            <a:off x="4288202" y="3817084"/>
            <a:ext cx="212651" cy="2126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1B0BE13-195E-4332-BA5E-310C7567218D}"/>
                  </a:ext>
                </a:extLst>
              </p:cNvPr>
              <p:cNvSpPr txBox="1"/>
              <p:nvPr/>
            </p:nvSpPr>
            <p:spPr>
              <a:xfrm>
                <a:off x="1228059" y="4816433"/>
                <a:ext cx="687394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Delete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whose reward is too large (already learned) or too small (too difficult at this moment)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1B0BE13-195E-4332-BA5E-310C75672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059" y="4816433"/>
                <a:ext cx="6873949" cy="830997"/>
              </a:xfrm>
              <a:prstGeom prst="rect">
                <a:avLst/>
              </a:prstGeom>
              <a:blipFill>
                <a:blip r:embed="rId4"/>
                <a:stretch>
                  <a:fillRect l="-1152" t="-5882" r="-709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05954E51-00B9-4954-8939-0F2BE0062BEE}"/>
              </a:ext>
            </a:extLst>
          </p:cNvPr>
          <p:cNvSpPr/>
          <p:nvPr/>
        </p:nvSpPr>
        <p:spPr>
          <a:xfrm>
            <a:off x="4401730" y="2636874"/>
            <a:ext cx="202168" cy="414670"/>
          </a:xfrm>
          <a:custGeom>
            <a:avLst/>
            <a:gdLst>
              <a:gd name="connsiteX0" fmla="*/ 202168 w 202168"/>
              <a:gd name="connsiteY0" fmla="*/ 0 h 414670"/>
              <a:gd name="connsiteX1" fmla="*/ 180903 w 202168"/>
              <a:gd name="connsiteY1" fmla="*/ 223284 h 414670"/>
              <a:gd name="connsiteX2" fmla="*/ 170270 w 202168"/>
              <a:gd name="connsiteY2" fmla="*/ 255182 h 414670"/>
              <a:gd name="connsiteX3" fmla="*/ 106475 w 202168"/>
              <a:gd name="connsiteY3" fmla="*/ 287079 h 414670"/>
              <a:gd name="connsiteX4" fmla="*/ 85210 w 202168"/>
              <a:gd name="connsiteY4" fmla="*/ 308345 h 414670"/>
              <a:gd name="connsiteX5" fmla="*/ 53312 w 202168"/>
              <a:gd name="connsiteY5" fmla="*/ 318977 h 414670"/>
              <a:gd name="connsiteX6" fmla="*/ 10782 w 202168"/>
              <a:gd name="connsiteY6" fmla="*/ 361507 h 414670"/>
              <a:gd name="connsiteX7" fmla="*/ 149 w 202168"/>
              <a:gd name="connsiteY7" fmla="*/ 41467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168" h="414670">
                <a:moveTo>
                  <a:pt x="202168" y="0"/>
                </a:moveTo>
                <a:cubicBezTo>
                  <a:pt x="198166" y="52019"/>
                  <a:pt x="191811" y="163291"/>
                  <a:pt x="180903" y="223284"/>
                </a:cubicBezTo>
                <a:cubicBezTo>
                  <a:pt x="178898" y="234311"/>
                  <a:pt x="177272" y="246430"/>
                  <a:pt x="170270" y="255182"/>
                </a:cubicBezTo>
                <a:cubicBezTo>
                  <a:pt x="155280" y="273920"/>
                  <a:pt x="127488" y="280075"/>
                  <a:pt x="106475" y="287079"/>
                </a:cubicBezTo>
                <a:cubicBezTo>
                  <a:pt x="99387" y="294168"/>
                  <a:pt x="93806" y="303187"/>
                  <a:pt x="85210" y="308345"/>
                </a:cubicBezTo>
                <a:cubicBezTo>
                  <a:pt x="75599" y="314111"/>
                  <a:pt x="61237" y="311052"/>
                  <a:pt x="53312" y="318977"/>
                </a:cubicBezTo>
                <a:cubicBezTo>
                  <a:pt x="-3396" y="375684"/>
                  <a:pt x="95841" y="333155"/>
                  <a:pt x="10782" y="361507"/>
                </a:cubicBezTo>
                <a:cubicBezTo>
                  <a:pt x="-2093" y="400130"/>
                  <a:pt x="149" y="382197"/>
                  <a:pt x="149" y="41467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37AE87B1-F679-49B7-8B58-5CB87AE1FEDF}"/>
              </a:ext>
            </a:extLst>
          </p:cNvPr>
          <p:cNvSpPr/>
          <p:nvPr/>
        </p:nvSpPr>
        <p:spPr>
          <a:xfrm>
            <a:off x="4029408" y="3221665"/>
            <a:ext cx="393736" cy="659219"/>
          </a:xfrm>
          <a:custGeom>
            <a:avLst/>
            <a:gdLst>
              <a:gd name="connsiteX0" fmla="*/ 393736 w 393736"/>
              <a:gd name="connsiteY0" fmla="*/ 659219 h 659219"/>
              <a:gd name="connsiteX1" fmla="*/ 255513 w 393736"/>
              <a:gd name="connsiteY1" fmla="*/ 606056 h 659219"/>
              <a:gd name="connsiteX2" fmla="*/ 223615 w 393736"/>
              <a:gd name="connsiteY2" fmla="*/ 584791 h 659219"/>
              <a:gd name="connsiteX3" fmla="*/ 191718 w 393736"/>
              <a:gd name="connsiteY3" fmla="*/ 574158 h 659219"/>
              <a:gd name="connsiteX4" fmla="*/ 96025 w 393736"/>
              <a:gd name="connsiteY4" fmla="*/ 520995 h 659219"/>
              <a:gd name="connsiteX5" fmla="*/ 74759 w 393736"/>
              <a:gd name="connsiteY5" fmla="*/ 499730 h 659219"/>
              <a:gd name="connsiteX6" fmla="*/ 10964 w 393736"/>
              <a:gd name="connsiteY6" fmla="*/ 478465 h 659219"/>
              <a:gd name="connsiteX7" fmla="*/ 332 w 393736"/>
              <a:gd name="connsiteY7" fmla="*/ 446568 h 659219"/>
              <a:gd name="connsiteX8" fmla="*/ 53494 w 393736"/>
              <a:gd name="connsiteY8" fmla="*/ 404037 h 659219"/>
              <a:gd name="connsiteX9" fmla="*/ 74759 w 393736"/>
              <a:gd name="connsiteY9" fmla="*/ 329609 h 659219"/>
              <a:gd name="connsiteX10" fmla="*/ 85392 w 393736"/>
              <a:gd name="connsiteY10" fmla="*/ 297712 h 659219"/>
              <a:gd name="connsiteX11" fmla="*/ 117290 w 393736"/>
              <a:gd name="connsiteY11" fmla="*/ 159488 h 659219"/>
              <a:gd name="connsiteX12" fmla="*/ 138555 w 393736"/>
              <a:gd name="connsiteY12" fmla="*/ 85061 h 659219"/>
              <a:gd name="connsiteX13" fmla="*/ 159820 w 393736"/>
              <a:gd name="connsiteY13" fmla="*/ 63795 h 659219"/>
              <a:gd name="connsiteX14" fmla="*/ 181085 w 393736"/>
              <a:gd name="connsiteY14" fmla="*/ 31898 h 659219"/>
              <a:gd name="connsiteX15" fmla="*/ 234248 w 393736"/>
              <a:gd name="connsiteY15" fmla="*/ 0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3736" h="659219">
                <a:moveTo>
                  <a:pt x="393736" y="659219"/>
                </a:moveTo>
                <a:cubicBezTo>
                  <a:pt x="277005" y="612525"/>
                  <a:pt x="323624" y="628758"/>
                  <a:pt x="255513" y="606056"/>
                </a:cubicBezTo>
                <a:cubicBezTo>
                  <a:pt x="244880" y="598968"/>
                  <a:pt x="235045" y="590506"/>
                  <a:pt x="223615" y="584791"/>
                </a:cubicBezTo>
                <a:cubicBezTo>
                  <a:pt x="213591" y="579779"/>
                  <a:pt x="201515" y="579601"/>
                  <a:pt x="191718" y="574158"/>
                </a:cubicBezTo>
                <a:cubicBezTo>
                  <a:pt x="82037" y="513224"/>
                  <a:pt x="168200" y="545055"/>
                  <a:pt x="96025" y="520995"/>
                </a:cubicBezTo>
                <a:cubicBezTo>
                  <a:pt x="88936" y="513907"/>
                  <a:pt x="83725" y="504213"/>
                  <a:pt x="74759" y="499730"/>
                </a:cubicBezTo>
                <a:cubicBezTo>
                  <a:pt x="54710" y="489706"/>
                  <a:pt x="10964" y="478465"/>
                  <a:pt x="10964" y="478465"/>
                </a:cubicBezTo>
                <a:cubicBezTo>
                  <a:pt x="7420" y="467833"/>
                  <a:pt x="-1866" y="457558"/>
                  <a:pt x="332" y="446568"/>
                </a:cubicBezTo>
                <a:cubicBezTo>
                  <a:pt x="2663" y="434913"/>
                  <a:pt x="48909" y="407094"/>
                  <a:pt x="53494" y="404037"/>
                </a:cubicBezTo>
                <a:cubicBezTo>
                  <a:pt x="78988" y="327560"/>
                  <a:pt x="48058" y="423064"/>
                  <a:pt x="74759" y="329609"/>
                </a:cubicBezTo>
                <a:cubicBezTo>
                  <a:pt x="77838" y="318833"/>
                  <a:pt x="82313" y="308488"/>
                  <a:pt x="85392" y="297712"/>
                </a:cubicBezTo>
                <a:cubicBezTo>
                  <a:pt x="95004" y="264073"/>
                  <a:pt x="112861" y="178680"/>
                  <a:pt x="117290" y="159488"/>
                </a:cubicBezTo>
                <a:cubicBezTo>
                  <a:pt x="119029" y="151952"/>
                  <a:pt x="132206" y="95643"/>
                  <a:pt x="138555" y="85061"/>
                </a:cubicBezTo>
                <a:cubicBezTo>
                  <a:pt x="143713" y="76465"/>
                  <a:pt x="153558" y="71623"/>
                  <a:pt x="159820" y="63795"/>
                </a:cubicBezTo>
                <a:cubicBezTo>
                  <a:pt x="167803" y="53817"/>
                  <a:pt x="169990" y="38238"/>
                  <a:pt x="181085" y="31898"/>
                </a:cubicBezTo>
                <a:cubicBezTo>
                  <a:pt x="241199" y="-2452"/>
                  <a:pt x="234248" y="48094"/>
                  <a:pt x="234248" y="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: 圖案 24">
            <a:extLst>
              <a:ext uri="{FF2B5EF4-FFF2-40B4-BE49-F238E27FC236}">
                <a16:creationId xmlns:a16="http://schemas.microsoft.com/office/drawing/2014/main" id="{AF46D6CB-71C6-4BF3-B939-3AE1DF7F637B}"/>
              </a:ext>
            </a:extLst>
          </p:cNvPr>
          <p:cNvSpPr/>
          <p:nvPr/>
        </p:nvSpPr>
        <p:spPr>
          <a:xfrm>
            <a:off x="4379674" y="3253563"/>
            <a:ext cx="2106186" cy="499730"/>
          </a:xfrm>
          <a:custGeom>
            <a:avLst/>
            <a:gdLst>
              <a:gd name="connsiteX0" fmla="*/ 2106186 w 2106186"/>
              <a:gd name="connsiteY0" fmla="*/ 287079 h 499730"/>
              <a:gd name="connsiteX1" fmla="*/ 1957331 w 2106186"/>
              <a:gd name="connsiteY1" fmla="*/ 308344 h 499730"/>
              <a:gd name="connsiteX2" fmla="*/ 1882903 w 2106186"/>
              <a:gd name="connsiteY2" fmla="*/ 340242 h 499730"/>
              <a:gd name="connsiteX3" fmla="*/ 1840373 w 2106186"/>
              <a:gd name="connsiteY3" fmla="*/ 350874 h 499730"/>
              <a:gd name="connsiteX4" fmla="*/ 1776577 w 2106186"/>
              <a:gd name="connsiteY4" fmla="*/ 382772 h 499730"/>
              <a:gd name="connsiteX5" fmla="*/ 1734047 w 2106186"/>
              <a:gd name="connsiteY5" fmla="*/ 404037 h 499730"/>
              <a:gd name="connsiteX6" fmla="*/ 1627721 w 2106186"/>
              <a:gd name="connsiteY6" fmla="*/ 435935 h 499730"/>
              <a:gd name="connsiteX7" fmla="*/ 1532028 w 2106186"/>
              <a:gd name="connsiteY7" fmla="*/ 446567 h 499730"/>
              <a:gd name="connsiteX8" fmla="*/ 1489498 w 2106186"/>
              <a:gd name="connsiteY8" fmla="*/ 467832 h 499730"/>
              <a:gd name="connsiteX9" fmla="*/ 1436335 w 2106186"/>
              <a:gd name="connsiteY9" fmla="*/ 478465 h 499730"/>
              <a:gd name="connsiteX10" fmla="*/ 1127991 w 2106186"/>
              <a:gd name="connsiteY10" fmla="*/ 499730 h 499730"/>
              <a:gd name="connsiteX11" fmla="*/ 777117 w 2106186"/>
              <a:gd name="connsiteY11" fmla="*/ 489097 h 499730"/>
              <a:gd name="connsiteX12" fmla="*/ 755852 w 2106186"/>
              <a:gd name="connsiteY12" fmla="*/ 457200 h 499730"/>
              <a:gd name="connsiteX13" fmla="*/ 702689 w 2106186"/>
              <a:gd name="connsiteY13" fmla="*/ 446567 h 499730"/>
              <a:gd name="connsiteX14" fmla="*/ 628261 w 2106186"/>
              <a:gd name="connsiteY14" fmla="*/ 435935 h 499730"/>
              <a:gd name="connsiteX15" fmla="*/ 564466 w 2106186"/>
              <a:gd name="connsiteY15" fmla="*/ 414670 h 499730"/>
              <a:gd name="connsiteX16" fmla="*/ 532568 w 2106186"/>
              <a:gd name="connsiteY16" fmla="*/ 404037 h 499730"/>
              <a:gd name="connsiteX17" fmla="*/ 468773 w 2106186"/>
              <a:gd name="connsiteY17" fmla="*/ 361507 h 499730"/>
              <a:gd name="connsiteX18" fmla="*/ 394345 w 2106186"/>
              <a:gd name="connsiteY18" fmla="*/ 340242 h 499730"/>
              <a:gd name="connsiteX19" fmla="*/ 330549 w 2106186"/>
              <a:gd name="connsiteY19" fmla="*/ 308344 h 499730"/>
              <a:gd name="connsiteX20" fmla="*/ 298652 w 2106186"/>
              <a:gd name="connsiteY20" fmla="*/ 287079 h 499730"/>
              <a:gd name="connsiteX21" fmla="*/ 266754 w 2106186"/>
              <a:gd name="connsiteY21" fmla="*/ 276446 h 499730"/>
              <a:gd name="connsiteX22" fmla="*/ 181693 w 2106186"/>
              <a:gd name="connsiteY22" fmla="*/ 255181 h 499730"/>
              <a:gd name="connsiteX23" fmla="*/ 96633 w 2106186"/>
              <a:gd name="connsiteY23" fmla="*/ 223284 h 499730"/>
              <a:gd name="connsiteX24" fmla="*/ 75368 w 2106186"/>
              <a:gd name="connsiteY24" fmla="*/ 202018 h 499730"/>
              <a:gd name="connsiteX25" fmla="*/ 43470 w 2106186"/>
              <a:gd name="connsiteY25" fmla="*/ 191386 h 499730"/>
              <a:gd name="connsiteX26" fmla="*/ 22205 w 2106186"/>
              <a:gd name="connsiteY26" fmla="*/ 159488 h 499730"/>
              <a:gd name="connsiteX27" fmla="*/ 940 w 2106186"/>
              <a:gd name="connsiteY27" fmla="*/ 95693 h 499730"/>
              <a:gd name="connsiteX28" fmla="*/ 11573 w 2106186"/>
              <a:gd name="connsiteY28" fmla="*/ 0 h 4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06186" h="499730">
                <a:moveTo>
                  <a:pt x="2106186" y="287079"/>
                </a:moveTo>
                <a:cubicBezTo>
                  <a:pt x="2046634" y="293696"/>
                  <a:pt x="2011499" y="294801"/>
                  <a:pt x="1957331" y="308344"/>
                </a:cubicBezTo>
                <a:cubicBezTo>
                  <a:pt x="1904521" y="321547"/>
                  <a:pt x="1943767" y="317418"/>
                  <a:pt x="1882903" y="340242"/>
                </a:cubicBezTo>
                <a:cubicBezTo>
                  <a:pt x="1869220" y="345373"/>
                  <a:pt x="1854550" y="347330"/>
                  <a:pt x="1840373" y="350874"/>
                </a:cubicBezTo>
                <a:cubicBezTo>
                  <a:pt x="1779073" y="391740"/>
                  <a:pt x="1838206" y="356359"/>
                  <a:pt x="1776577" y="382772"/>
                </a:cubicBezTo>
                <a:cubicBezTo>
                  <a:pt x="1762009" y="389016"/>
                  <a:pt x="1748763" y="398150"/>
                  <a:pt x="1734047" y="404037"/>
                </a:cubicBezTo>
                <a:cubicBezTo>
                  <a:pt x="1715937" y="411281"/>
                  <a:pt x="1653176" y="432019"/>
                  <a:pt x="1627721" y="435935"/>
                </a:cubicBezTo>
                <a:cubicBezTo>
                  <a:pt x="1596000" y="440815"/>
                  <a:pt x="1563926" y="443023"/>
                  <a:pt x="1532028" y="446567"/>
                </a:cubicBezTo>
                <a:cubicBezTo>
                  <a:pt x="1517851" y="453655"/>
                  <a:pt x="1504535" y="462820"/>
                  <a:pt x="1489498" y="467832"/>
                </a:cubicBezTo>
                <a:cubicBezTo>
                  <a:pt x="1472353" y="473547"/>
                  <a:pt x="1454115" y="475232"/>
                  <a:pt x="1436335" y="478465"/>
                </a:cubicBezTo>
                <a:cubicBezTo>
                  <a:pt x="1307866" y="501823"/>
                  <a:pt x="1334242" y="490762"/>
                  <a:pt x="1127991" y="499730"/>
                </a:cubicBezTo>
                <a:cubicBezTo>
                  <a:pt x="1011033" y="496186"/>
                  <a:pt x="893372" y="502383"/>
                  <a:pt x="777117" y="489097"/>
                </a:cubicBezTo>
                <a:cubicBezTo>
                  <a:pt x="764421" y="487646"/>
                  <a:pt x="766947" y="463540"/>
                  <a:pt x="755852" y="457200"/>
                </a:cubicBezTo>
                <a:cubicBezTo>
                  <a:pt x="740161" y="448234"/>
                  <a:pt x="720515" y="449538"/>
                  <a:pt x="702689" y="446567"/>
                </a:cubicBezTo>
                <a:cubicBezTo>
                  <a:pt x="677969" y="442447"/>
                  <a:pt x="653070" y="439479"/>
                  <a:pt x="628261" y="435935"/>
                </a:cubicBezTo>
                <a:lnTo>
                  <a:pt x="564466" y="414670"/>
                </a:lnTo>
                <a:cubicBezTo>
                  <a:pt x="553833" y="411126"/>
                  <a:pt x="541893" y="410254"/>
                  <a:pt x="532568" y="404037"/>
                </a:cubicBezTo>
                <a:cubicBezTo>
                  <a:pt x="511303" y="389860"/>
                  <a:pt x="493567" y="367706"/>
                  <a:pt x="468773" y="361507"/>
                </a:cubicBezTo>
                <a:cubicBezTo>
                  <a:pt x="415369" y="348156"/>
                  <a:pt x="440105" y="355495"/>
                  <a:pt x="394345" y="340242"/>
                </a:cubicBezTo>
                <a:cubicBezTo>
                  <a:pt x="351542" y="297441"/>
                  <a:pt x="399136" y="337739"/>
                  <a:pt x="330549" y="308344"/>
                </a:cubicBezTo>
                <a:cubicBezTo>
                  <a:pt x="318804" y="303310"/>
                  <a:pt x="310081" y="292794"/>
                  <a:pt x="298652" y="287079"/>
                </a:cubicBezTo>
                <a:cubicBezTo>
                  <a:pt x="288627" y="282067"/>
                  <a:pt x="277567" y="279395"/>
                  <a:pt x="266754" y="276446"/>
                </a:cubicBezTo>
                <a:cubicBezTo>
                  <a:pt x="238558" y="268756"/>
                  <a:pt x="208829" y="266035"/>
                  <a:pt x="181693" y="255181"/>
                </a:cubicBezTo>
                <a:cubicBezTo>
                  <a:pt x="118125" y="229754"/>
                  <a:pt x="146637" y="239951"/>
                  <a:pt x="96633" y="223284"/>
                </a:cubicBezTo>
                <a:cubicBezTo>
                  <a:pt x="89545" y="216195"/>
                  <a:pt x="83964" y="207176"/>
                  <a:pt x="75368" y="202018"/>
                </a:cubicBezTo>
                <a:cubicBezTo>
                  <a:pt x="65757" y="196252"/>
                  <a:pt x="52222" y="198387"/>
                  <a:pt x="43470" y="191386"/>
                </a:cubicBezTo>
                <a:cubicBezTo>
                  <a:pt x="33491" y="183403"/>
                  <a:pt x="29293" y="170121"/>
                  <a:pt x="22205" y="159488"/>
                </a:cubicBezTo>
                <a:cubicBezTo>
                  <a:pt x="15117" y="138223"/>
                  <a:pt x="-4497" y="117439"/>
                  <a:pt x="940" y="95693"/>
                </a:cubicBezTo>
                <a:cubicBezTo>
                  <a:pt x="15871" y="35971"/>
                  <a:pt x="11573" y="67776"/>
                  <a:pt x="11573" y="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手繪多邊形: 圖案 25">
            <a:extLst>
              <a:ext uri="{FF2B5EF4-FFF2-40B4-BE49-F238E27FC236}">
                <a16:creationId xmlns:a16="http://schemas.microsoft.com/office/drawing/2014/main" id="{47FB85A7-7F9C-4439-930A-A3837E15BB37}"/>
              </a:ext>
            </a:extLst>
          </p:cNvPr>
          <p:cNvSpPr/>
          <p:nvPr/>
        </p:nvSpPr>
        <p:spPr>
          <a:xfrm>
            <a:off x="3666803" y="2756115"/>
            <a:ext cx="616689" cy="329637"/>
          </a:xfrm>
          <a:custGeom>
            <a:avLst/>
            <a:gdLst>
              <a:gd name="connsiteX0" fmla="*/ 0 w 616689"/>
              <a:gd name="connsiteY0" fmla="*/ 0 h 329637"/>
              <a:gd name="connsiteX1" fmla="*/ 106326 w 616689"/>
              <a:gd name="connsiteY1" fmla="*/ 21265 h 329637"/>
              <a:gd name="connsiteX2" fmla="*/ 138224 w 616689"/>
              <a:gd name="connsiteY2" fmla="*/ 42530 h 329637"/>
              <a:gd name="connsiteX3" fmla="*/ 244549 w 616689"/>
              <a:gd name="connsiteY3" fmla="*/ 63795 h 329637"/>
              <a:gd name="connsiteX4" fmla="*/ 308345 w 616689"/>
              <a:gd name="connsiteY4" fmla="*/ 95693 h 329637"/>
              <a:gd name="connsiteX5" fmla="*/ 404038 w 616689"/>
              <a:gd name="connsiteY5" fmla="*/ 138223 h 329637"/>
              <a:gd name="connsiteX6" fmla="*/ 457200 w 616689"/>
              <a:gd name="connsiteY6" fmla="*/ 202018 h 329637"/>
              <a:gd name="connsiteX7" fmla="*/ 531628 w 616689"/>
              <a:gd name="connsiteY7" fmla="*/ 265814 h 329637"/>
              <a:gd name="connsiteX8" fmla="*/ 574159 w 616689"/>
              <a:gd name="connsiteY8" fmla="*/ 318976 h 329637"/>
              <a:gd name="connsiteX9" fmla="*/ 616689 w 616689"/>
              <a:gd name="connsiteY9" fmla="*/ 329609 h 32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689" h="329637">
                <a:moveTo>
                  <a:pt x="0" y="0"/>
                </a:moveTo>
                <a:cubicBezTo>
                  <a:pt x="35442" y="7088"/>
                  <a:pt x="76252" y="1216"/>
                  <a:pt x="106326" y="21265"/>
                </a:cubicBezTo>
                <a:cubicBezTo>
                  <a:pt x="116959" y="28353"/>
                  <a:pt x="126478" y="37496"/>
                  <a:pt x="138224" y="42530"/>
                </a:cubicBezTo>
                <a:cubicBezTo>
                  <a:pt x="161033" y="52305"/>
                  <a:pt x="226289" y="59737"/>
                  <a:pt x="244549" y="63795"/>
                </a:cubicBezTo>
                <a:cubicBezTo>
                  <a:pt x="302714" y="76721"/>
                  <a:pt x="250994" y="70204"/>
                  <a:pt x="308345" y="95693"/>
                </a:cubicBezTo>
                <a:cubicBezTo>
                  <a:pt x="367949" y="122184"/>
                  <a:pt x="362790" y="103849"/>
                  <a:pt x="404038" y="138223"/>
                </a:cubicBezTo>
                <a:cubicBezTo>
                  <a:pt x="459338" y="184307"/>
                  <a:pt x="415384" y="153233"/>
                  <a:pt x="457200" y="202018"/>
                </a:cubicBezTo>
                <a:cubicBezTo>
                  <a:pt x="491578" y="242126"/>
                  <a:pt x="494004" y="240731"/>
                  <a:pt x="531628" y="265814"/>
                </a:cubicBezTo>
                <a:cubicBezTo>
                  <a:pt x="541288" y="280304"/>
                  <a:pt x="557323" y="308874"/>
                  <a:pt x="574159" y="318976"/>
                </a:cubicBezTo>
                <a:cubicBezTo>
                  <a:pt x="593749" y="330730"/>
                  <a:pt x="599804" y="329609"/>
                  <a:pt x="616689" y="3296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手繪多邊形: 圖案 27">
            <a:extLst>
              <a:ext uri="{FF2B5EF4-FFF2-40B4-BE49-F238E27FC236}">
                <a16:creationId xmlns:a16="http://schemas.microsoft.com/office/drawing/2014/main" id="{B475FED0-0618-4E2E-9112-F946393B25FC}"/>
              </a:ext>
            </a:extLst>
          </p:cNvPr>
          <p:cNvSpPr/>
          <p:nvPr/>
        </p:nvSpPr>
        <p:spPr>
          <a:xfrm rot="18662874">
            <a:off x="3189424" y="2858238"/>
            <a:ext cx="874685" cy="759773"/>
          </a:xfrm>
          <a:custGeom>
            <a:avLst/>
            <a:gdLst>
              <a:gd name="connsiteX0" fmla="*/ 0 w 616689"/>
              <a:gd name="connsiteY0" fmla="*/ 0 h 329637"/>
              <a:gd name="connsiteX1" fmla="*/ 106326 w 616689"/>
              <a:gd name="connsiteY1" fmla="*/ 21265 h 329637"/>
              <a:gd name="connsiteX2" fmla="*/ 138224 w 616689"/>
              <a:gd name="connsiteY2" fmla="*/ 42530 h 329637"/>
              <a:gd name="connsiteX3" fmla="*/ 244549 w 616689"/>
              <a:gd name="connsiteY3" fmla="*/ 63795 h 329637"/>
              <a:gd name="connsiteX4" fmla="*/ 308345 w 616689"/>
              <a:gd name="connsiteY4" fmla="*/ 95693 h 329637"/>
              <a:gd name="connsiteX5" fmla="*/ 404038 w 616689"/>
              <a:gd name="connsiteY5" fmla="*/ 138223 h 329637"/>
              <a:gd name="connsiteX6" fmla="*/ 457200 w 616689"/>
              <a:gd name="connsiteY6" fmla="*/ 202018 h 329637"/>
              <a:gd name="connsiteX7" fmla="*/ 531628 w 616689"/>
              <a:gd name="connsiteY7" fmla="*/ 265814 h 329637"/>
              <a:gd name="connsiteX8" fmla="*/ 574159 w 616689"/>
              <a:gd name="connsiteY8" fmla="*/ 318976 h 329637"/>
              <a:gd name="connsiteX9" fmla="*/ 616689 w 616689"/>
              <a:gd name="connsiteY9" fmla="*/ 329609 h 32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689" h="329637">
                <a:moveTo>
                  <a:pt x="0" y="0"/>
                </a:moveTo>
                <a:cubicBezTo>
                  <a:pt x="35442" y="7088"/>
                  <a:pt x="76252" y="1216"/>
                  <a:pt x="106326" y="21265"/>
                </a:cubicBezTo>
                <a:cubicBezTo>
                  <a:pt x="116959" y="28353"/>
                  <a:pt x="126478" y="37496"/>
                  <a:pt x="138224" y="42530"/>
                </a:cubicBezTo>
                <a:cubicBezTo>
                  <a:pt x="161033" y="52305"/>
                  <a:pt x="226289" y="59737"/>
                  <a:pt x="244549" y="63795"/>
                </a:cubicBezTo>
                <a:cubicBezTo>
                  <a:pt x="302714" y="76721"/>
                  <a:pt x="250994" y="70204"/>
                  <a:pt x="308345" y="95693"/>
                </a:cubicBezTo>
                <a:cubicBezTo>
                  <a:pt x="367949" y="122184"/>
                  <a:pt x="362790" y="103849"/>
                  <a:pt x="404038" y="138223"/>
                </a:cubicBezTo>
                <a:cubicBezTo>
                  <a:pt x="459338" y="184307"/>
                  <a:pt x="415384" y="153233"/>
                  <a:pt x="457200" y="202018"/>
                </a:cubicBezTo>
                <a:cubicBezTo>
                  <a:pt x="491578" y="242126"/>
                  <a:pt x="494004" y="240731"/>
                  <a:pt x="531628" y="265814"/>
                </a:cubicBezTo>
                <a:cubicBezTo>
                  <a:pt x="541288" y="280304"/>
                  <a:pt x="557323" y="308874"/>
                  <a:pt x="574159" y="318976"/>
                </a:cubicBezTo>
                <a:cubicBezTo>
                  <a:pt x="593749" y="330730"/>
                  <a:pt x="599804" y="329609"/>
                  <a:pt x="616689" y="3296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85781B73-2A4A-44F5-AFDF-F6904F61FF26}"/>
                  </a:ext>
                </a:extLst>
              </p:cNvPr>
              <p:cNvSpPr txBox="1"/>
              <p:nvPr/>
            </p:nvSpPr>
            <p:spPr>
              <a:xfrm>
                <a:off x="1228059" y="5661877"/>
                <a:ext cx="68739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, start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85781B73-2A4A-44F5-AFDF-F6904F61F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059" y="5661877"/>
                <a:ext cx="6873949" cy="461665"/>
              </a:xfrm>
              <a:prstGeom prst="rect">
                <a:avLst/>
              </a:prstGeom>
              <a:blipFill>
                <a:blip r:embed="rId6"/>
                <a:stretch>
                  <a:fillRect l="-1152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橢圓 20">
            <a:extLst>
              <a:ext uri="{FF2B5EF4-FFF2-40B4-BE49-F238E27FC236}">
                <a16:creationId xmlns:a16="http://schemas.microsoft.com/office/drawing/2014/main" id="{960BE510-03C5-436D-9E78-DD357878DE95}"/>
              </a:ext>
            </a:extLst>
          </p:cNvPr>
          <p:cNvSpPr/>
          <p:nvPr/>
        </p:nvSpPr>
        <p:spPr>
          <a:xfrm>
            <a:off x="6212694" y="3833939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2FF527D-125B-4339-8D6E-800A2F49B791}"/>
                  </a:ext>
                </a:extLst>
              </p:cNvPr>
              <p:cNvSpPr/>
              <p:nvPr/>
            </p:nvSpPr>
            <p:spPr>
              <a:xfrm>
                <a:off x="6425345" y="3705323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2FF527D-125B-4339-8D6E-800A2F49B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345" y="3705323"/>
                <a:ext cx="53136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橢圓 28">
            <a:extLst>
              <a:ext uri="{FF2B5EF4-FFF2-40B4-BE49-F238E27FC236}">
                <a16:creationId xmlns:a16="http://schemas.microsoft.com/office/drawing/2014/main" id="{4BDCEB00-34B7-4A95-AAF5-D2875D9DF21A}"/>
              </a:ext>
            </a:extLst>
          </p:cNvPr>
          <p:cNvSpPr/>
          <p:nvPr/>
        </p:nvSpPr>
        <p:spPr>
          <a:xfrm>
            <a:off x="6969774" y="3322674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B48AFE3F-873B-4221-9243-E4386A564E30}"/>
              </a:ext>
            </a:extLst>
          </p:cNvPr>
          <p:cNvSpPr/>
          <p:nvPr/>
        </p:nvSpPr>
        <p:spPr>
          <a:xfrm>
            <a:off x="5576643" y="3322674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B6EF5985-B776-48C2-9490-DD280723656A}"/>
              </a:ext>
            </a:extLst>
          </p:cNvPr>
          <p:cNvSpPr/>
          <p:nvPr/>
        </p:nvSpPr>
        <p:spPr>
          <a:xfrm>
            <a:off x="4119950" y="2392320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28BD0398-008D-4043-9E45-FB44A65DF746}"/>
              </a:ext>
            </a:extLst>
          </p:cNvPr>
          <p:cNvSpPr/>
          <p:nvPr/>
        </p:nvSpPr>
        <p:spPr>
          <a:xfrm>
            <a:off x="4558707" y="1988002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5B34CB2E-8F7E-44D4-B895-817C1C1F0D84}"/>
              </a:ext>
            </a:extLst>
          </p:cNvPr>
          <p:cNvSpPr/>
          <p:nvPr/>
        </p:nvSpPr>
        <p:spPr>
          <a:xfrm>
            <a:off x="4968257" y="2658830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65F487D8-4806-4B62-A1E1-742BACD8B37B}"/>
              </a:ext>
            </a:extLst>
          </p:cNvPr>
          <p:cNvSpPr/>
          <p:nvPr/>
        </p:nvSpPr>
        <p:spPr>
          <a:xfrm>
            <a:off x="2473566" y="3013248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3634FF35-E3A9-450A-A338-7EC4C7B8B2E0}"/>
              </a:ext>
            </a:extLst>
          </p:cNvPr>
          <p:cNvSpPr/>
          <p:nvPr/>
        </p:nvSpPr>
        <p:spPr>
          <a:xfrm>
            <a:off x="2470035" y="3753293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AEFEC259-86EA-44E5-BDFB-13BA93354A63}"/>
              </a:ext>
            </a:extLst>
          </p:cNvPr>
          <p:cNvSpPr/>
          <p:nvPr/>
        </p:nvSpPr>
        <p:spPr>
          <a:xfrm>
            <a:off x="3143396" y="3492672"/>
            <a:ext cx="212651" cy="2126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A3BDC93-0C8F-4FB2-85A3-4431BA1D0AE3}"/>
                  </a:ext>
                </a:extLst>
              </p:cNvPr>
              <p:cNvSpPr/>
              <p:nvPr/>
            </p:nvSpPr>
            <p:spPr>
              <a:xfrm>
                <a:off x="2399441" y="3147234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A3BDC93-0C8F-4FB2-85A3-4431BA1D0A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41" y="3147234"/>
                <a:ext cx="524246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35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22" grpId="0" animBg="1"/>
      <p:bldP spid="26" grpId="0" animBg="1"/>
      <p:bldP spid="19" grpId="0"/>
      <p:bldP spid="21" grpId="0" animBg="1"/>
      <p:bldP spid="24" grpId="0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E7219F-5CCB-4BEB-94E8-2E8D772A1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Sparse</a:t>
            </a:r>
            <a:r>
              <a:rPr lang="zh-TW" altLang="en-US" dirty="0"/>
              <a:t> </a:t>
            </a:r>
            <a:r>
              <a:rPr lang="en-US" altLang="zh-TW" dirty="0"/>
              <a:t>Reward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175BC2-8C1D-446F-91A8-97A59DA55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0000FF"/>
                </a:solidFill>
              </a:rPr>
              <a:t>Hierarchical</a:t>
            </a:r>
            <a:br>
              <a:rPr lang="en-US" altLang="zh-TW" sz="4000" dirty="0">
                <a:solidFill>
                  <a:srgbClr val="0000FF"/>
                </a:solidFill>
              </a:rPr>
            </a:br>
            <a:r>
              <a:rPr lang="en-US" altLang="zh-TW" sz="4000" dirty="0">
                <a:solidFill>
                  <a:srgbClr val="0000FF"/>
                </a:solidFill>
              </a:rPr>
              <a:t>Reinforcement Learning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0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ãexperimentãçåçæå°çµæ">
            <a:extLst>
              <a:ext uri="{FF2B5EF4-FFF2-40B4-BE49-F238E27FC236}">
                <a16:creationId xmlns:a16="http://schemas.microsoft.com/office/drawing/2014/main" id="{A0126A50-A0F4-4597-9361-C42BC48E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91" y="1923723"/>
            <a:ext cx="1989702" cy="14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57FA4AE-1806-46B6-8AD2-6CC64187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Hierarchical RL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89A98CA-FD75-475C-AE4B-8633DED964D2}"/>
              </a:ext>
            </a:extLst>
          </p:cNvPr>
          <p:cNvSpPr txBox="1"/>
          <p:nvPr/>
        </p:nvSpPr>
        <p:spPr>
          <a:xfrm>
            <a:off x="722352" y="5018861"/>
            <a:ext cx="7623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If lower agent cannot achieve the goal, the upper agent would get penalty.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9311CF-444C-43A7-8032-315F6A2DF59D}"/>
              </a:ext>
            </a:extLst>
          </p:cNvPr>
          <p:cNvSpPr txBox="1"/>
          <p:nvPr/>
        </p:nvSpPr>
        <p:spPr>
          <a:xfrm>
            <a:off x="722351" y="5846543"/>
            <a:ext cx="780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If an agent get to the wrong goal, assume the original goal is the wrong one.</a:t>
            </a:r>
            <a:endParaRPr lang="zh-TW" altLang="en-US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AC47364-FD6D-4E79-B282-5DB86AC8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229" y="2045284"/>
            <a:ext cx="1446414" cy="127079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F69B515-4C3B-435A-BC91-E6B952F1D8DE}"/>
              </a:ext>
            </a:extLst>
          </p:cNvPr>
          <p:cNvSpPr/>
          <p:nvPr/>
        </p:nvSpPr>
        <p:spPr>
          <a:xfrm>
            <a:off x="1148316" y="3729921"/>
            <a:ext cx="1329070" cy="786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校長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7A4E71-9146-4EC2-AF17-4D458B0F6960}"/>
              </a:ext>
            </a:extLst>
          </p:cNvPr>
          <p:cNvSpPr/>
          <p:nvPr/>
        </p:nvSpPr>
        <p:spPr>
          <a:xfrm>
            <a:off x="3970374" y="3731474"/>
            <a:ext cx="1329070" cy="7868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F3521E-45DD-400B-8F30-CEF3AAC0C8F9}"/>
              </a:ext>
            </a:extLst>
          </p:cNvPr>
          <p:cNvSpPr txBox="1"/>
          <p:nvPr/>
        </p:nvSpPr>
        <p:spPr>
          <a:xfrm>
            <a:off x="6315076" y="442288"/>
            <a:ext cx="266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下面這個例子純屬虛構，跟真實的狀況完全不同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F3F7A5A-8A7B-4132-9493-116EC7AB0067}"/>
              </a:ext>
            </a:extLst>
          </p:cNvPr>
          <p:cNvSpPr/>
          <p:nvPr/>
        </p:nvSpPr>
        <p:spPr>
          <a:xfrm>
            <a:off x="6792432" y="3731474"/>
            <a:ext cx="1329070" cy="7868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菸酒生</a:t>
            </a: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6AC4A1EF-C92D-4D76-A4C0-0621BCD506E9}"/>
              </a:ext>
            </a:extLst>
          </p:cNvPr>
          <p:cNvSpPr/>
          <p:nvPr/>
        </p:nvSpPr>
        <p:spPr>
          <a:xfrm rot="18891094">
            <a:off x="2262997" y="3227823"/>
            <a:ext cx="446567" cy="4261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1CC1C728-D03A-4B7D-B33A-8D3FFC3A5896}"/>
              </a:ext>
            </a:extLst>
          </p:cNvPr>
          <p:cNvSpPr/>
          <p:nvPr/>
        </p:nvSpPr>
        <p:spPr>
          <a:xfrm rot="2032825">
            <a:off x="3768711" y="3279090"/>
            <a:ext cx="446567" cy="4261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EE37DE0-3823-48C2-9268-1D7C9D668A36}"/>
              </a:ext>
            </a:extLst>
          </p:cNvPr>
          <p:cNvSpPr txBox="1"/>
          <p:nvPr/>
        </p:nvSpPr>
        <p:spPr>
          <a:xfrm>
            <a:off x="795928" y="4495950"/>
            <a:ext cx="207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provide goal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C722C3E-22BD-43B1-8814-74EA13DCCBF4}"/>
              </a:ext>
            </a:extLst>
          </p:cNvPr>
          <p:cNvSpPr txBox="1"/>
          <p:nvPr/>
        </p:nvSpPr>
        <p:spPr>
          <a:xfrm>
            <a:off x="3501714" y="4460004"/>
            <a:ext cx="226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provide </a:t>
            </a:r>
            <a:r>
              <a:rPr lang="en-US" altLang="zh-TW" sz="2400" dirty="0" err="1"/>
              <a:t>subgoal</a:t>
            </a:r>
            <a:endParaRPr lang="zh-TW" altLang="en-US" sz="2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89CA61A-ADF6-44B3-8D90-8712628331B0}"/>
              </a:ext>
            </a:extLst>
          </p:cNvPr>
          <p:cNvSpPr txBox="1"/>
          <p:nvPr/>
        </p:nvSpPr>
        <p:spPr>
          <a:xfrm>
            <a:off x="6362474" y="4462296"/>
            <a:ext cx="226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action</a:t>
            </a:r>
            <a:endParaRPr lang="zh-TW" altLang="en-US" sz="2400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126D3DB-1747-4C82-877E-51FEDF1A459D}"/>
              </a:ext>
            </a:extLst>
          </p:cNvPr>
          <p:cNvSpPr/>
          <p:nvPr/>
        </p:nvSpPr>
        <p:spPr>
          <a:xfrm rot="18891094">
            <a:off x="5151636" y="3293363"/>
            <a:ext cx="446567" cy="4261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D25B8276-5E40-4A8C-B84E-2D260165B896}"/>
              </a:ext>
            </a:extLst>
          </p:cNvPr>
          <p:cNvSpPr/>
          <p:nvPr/>
        </p:nvSpPr>
        <p:spPr>
          <a:xfrm rot="2032825">
            <a:off x="6657350" y="3344630"/>
            <a:ext cx="446567" cy="4261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ãyoutuberãçåçæå°çµæ">
            <a:extLst>
              <a:ext uri="{FF2B5EF4-FFF2-40B4-BE49-F238E27FC236}">
                <a16:creationId xmlns:a16="http://schemas.microsoft.com/office/drawing/2014/main" id="{3A08EF4A-0F2D-45CA-9622-C14B04B1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91" y="1256844"/>
            <a:ext cx="2069922" cy="10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69DD28C-C32C-494E-8D69-359972D95930}"/>
              </a:ext>
            </a:extLst>
          </p:cNvPr>
          <p:cNvCxnSpPr>
            <a:stCxn id="10" idx="0"/>
          </p:cNvCxnSpPr>
          <p:nvPr/>
        </p:nvCxnSpPr>
        <p:spPr>
          <a:xfrm flipV="1">
            <a:off x="4634909" y="2307252"/>
            <a:ext cx="298598" cy="14242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ãyoutuberãçåçæå°çµæ">
            <a:extLst>
              <a:ext uri="{FF2B5EF4-FFF2-40B4-BE49-F238E27FC236}">
                <a16:creationId xmlns:a16="http://schemas.microsoft.com/office/drawing/2014/main" id="{7D8D66AF-DD48-4170-B6AB-F0C305DA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81" y="2162186"/>
            <a:ext cx="2069922" cy="10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AA4E82F1-D5B0-4901-8BB9-AFE18C591B2C}"/>
              </a:ext>
            </a:extLst>
          </p:cNvPr>
          <p:cNvSpPr/>
          <p:nvPr/>
        </p:nvSpPr>
        <p:spPr>
          <a:xfrm>
            <a:off x="5690747" y="625870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https://arxiv.org/abs/1805.08180</a:t>
            </a:r>
          </a:p>
        </p:txBody>
      </p:sp>
    </p:spTree>
    <p:extLst>
      <p:ext uri="{BB962C8B-B14F-4D97-AF65-F5344CB8AC3E}">
        <p14:creationId xmlns:p14="http://schemas.microsoft.com/office/powerpoint/2010/main" val="110940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0" grpId="0" animBg="1"/>
      <p:bldP spid="12" grpId="0" animBg="1"/>
      <p:bldP spid="9" grpId="0" animBg="1"/>
      <p:bldP spid="14" grpId="0" animBg="1"/>
      <p:bldP spid="13" grpId="0"/>
      <p:bldP spid="16" grpId="0"/>
      <p:bldP spid="17" grpId="0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DDC3DD-1D92-49C6-85B2-56898E83D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8953DB-BF56-46D2-8CAE-88E21ADDF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96FAF2-D3AA-4340-9F26-8E8DA180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8719"/>
            <a:ext cx="9144000" cy="40849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FE4678E-EC1C-40B2-BDC4-5DBCAC5B1E7B}"/>
              </a:ext>
            </a:extLst>
          </p:cNvPr>
          <p:cNvSpPr/>
          <p:nvPr/>
        </p:nvSpPr>
        <p:spPr>
          <a:xfrm>
            <a:off x="5690747" y="625870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https://arxiv.org/abs/1805.08180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386CC60-1312-4E0F-B465-71C9A1EA0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758" y="156396"/>
            <a:ext cx="5498220" cy="20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0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F3A546-8F83-4015-8B29-C44D1A2B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Acknowledgement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3A771C-F547-41D6-9142-21CCB2A52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感謝芮祥麟博士發現課程網頁上拼字的錯誤</a:t>
            </a:r>
          </a:p>
        </p:txBody>
      </p:sp>
    </p:spTree>
    <p:extLst>
      <p:ext uri="{BB962C8B-B14F-4D97-AF65-F5344CB8AC3E}">
        <p14:creationId xmlns:p14="http://schemas.microsoft.com/office/powerpoint/2010/main" val="216112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E7219F-5CCB-4BEB-94E8-2E8D772A1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Sparse</a:t>
            </a:r>
            <a:r>
              <a:rPr lang="zh-TW" altLang="en-US" dirty="0"/>
              <a:t> </a:t>
            </a:r>
            <a:r>
              <a:rPr lang="en-US" altLang="zh-TW" dirty="0"/>
              <a:t>Reward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175BC2-8C1D-446F-91A8-97A59DA55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0000FF"/>
                </a:solidFill>
              </a:rPr>
              <a:t>Reward Shaping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9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å°å­©æä¸æå¿µæ¸ï¼ç®åçå­¸ç¿åå¥½ä¸å¥½ï¼å¾å­©å­çé¢ç¸ä¸æéº¼ç">
            <a:extLst>
              <a:ext uri="{FF2B5EF4-FFF2-40B4-BE49-F238E27FC236}">
                <a16:creationId xmlns:a16="http://schemas.microsoft.com/office/drawing/2014/main" id="{727FB5FB-5754-4285-975E-41489940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151" y="2702810"/>
            <a:ext cx="3005337" cy="20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DE238F-D804-4AAD-8002-6BD6592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Reward</a:t>
            </a:r>
            <a:r>
              <a:rPr lang="zh-TW" altLang="en-US" dirty="0"/>
              <a:t> </a:t>
            </a:r>
            <a:r>
              <a:rPr lang="en-US" altLang="zh-TW" dirty="0"/>
              <a:t>Shaping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想法泡泡: 雲朵 3">
                <a:extLst>
                  <a:ext uri="{FF2B5EF4-FFF2-40B4-BE49-F238E27FC236}">
                    <a16:creationId xmlns:a16="http://schemas.microsoft.com/office/drawing/2014/main" id="{08B31A6D-D6F2-441B-9947-28C56CA31511}"/>
                  </a:ext>
                </a:extLst>
              </p:cNvPr>
              <p:cNvSpPr/>
              <p:nvPr/>
            </p:nvSpPr>
            <p:spPr>
              <a:xfrm>
                <a:off x="3678870" y="1825625"/>
                <a:ext cx="5146158" cy="1325563"/>
              </a:xfrm>
              <a:prstGeom prst="cloudCallout">
                <a:avLst>
                  <a:gd name="adj1" fmla="val -69782"/>
                  <a:gd name="adj2" fmla="val 56083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Take “Play”, </a:t>
                </a:r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+100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−100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想法泡泡: 雲朵 3">
                <a:extLst>
                  <a:ext uri="{FF2B5EF4-FFF2-40B4-BE49-F238E27FC236}">
                    <a16:creationId xmlns:a16="http://schemas.microsoft.com/office/drawing/2014/main" id="{08B31A6D-D6F2-441B-9947-28C56CA31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870" y="1825625"/>
                <a:ext cx="5146158" cy="1325563"/>
              </a:xfrm>
              <a:prstGeom prst="cloudCallout">
                <a:avLst>
                  <a:gd name="adj1" fmla="val -69782"/>
                  <a:gd name="adj2" fmla="val 56083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想法泡泡: 雲朵 5">
                <a:extLst>
                  <a:ext uri="{FF2B5EF4-FFF2-40B4-BE49-F238E27FC236}">
                    <a16:creationId xmlns:a16="http://schemas.microsoft.com/office/drawing/2014/main" id="{1546D4DF-396E-4E62-89A8-1A680BD183DF}"/>
                  </a:ext>
                </a:extLst>
              </p:cNvPr>
              <p:cNvSpPr/>
              <p:nvPr/>
            </p:nvSpPr>
            <p:spPr>
              <a:xfrm>
                <a:off x="3678870" y="3947419"/>
                <a:ext cx="5146158" cy="1325563"/>
              </a:xfrm>
              <a:prstGeom prst="cloudCallout">
                <a:avLst>
                  <a:gd name="adj1" fmla="val -70266"/>
                  <a:gd name="adj2" fmla="val -88149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Take “Study”, </a:t>
                </a:r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=−1,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+100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想法泡泡: 雲朵 5">
                <a:extLst>
                  <a:ext uri="{FF2B5EF4-FFF2-40B4-BE49-F238E27FC236}">
                    <a16:creationId xmlns:a16="http://schemas.microsoft.com/office/drawing/2014/main" id="{1546D4DF-396E-4E62-89A8-1A680BD18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870" y="3947419"/>
                <a:ext cx="5146158" cy="1325563"/>
              </a:xfrm>
              <a:prstGeom prst="cloudCallout">
                <a:avLst>
                  <a:gd name="adj1" fmla="val -70266"/>
                  <a:gd name="adj2" fmla="val -88149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B370719-2C9E-4364-A17A-28D2D883B149}"/>
                  </a:ext>
                </a:extLst>
              </p:cNvPr>
              <p:cNvSpPr/>
              <p:nvPr/>
            </p:nvSpPr>
            <p:spPr>
              <a:xfrm>
                <a:off x="4468242" y="5054056"/>
                <a:ext cx="1347292" cy="46166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B370719-2C9E-4364-A17A-28D2D883B1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242" y="5054056"/>
                <a:ext cx="1347292" cy="461665"/>
              </a:xfrm>
              <a:prstGeom prst="rect">
                <a:avLst/>
              </a:prstGeom>
              <a:blipFill>
                <a:blip r:embed="rId6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0F6AD6B-9C41-467E-86E3-039D33602AAE}"/>
              </a:ext>
            </a:extLst>
          </p:cNvPr>
          <p:cNvCxnSpPr/>
          <p:nvPr/>
        </p:nvCxnSpPr>
        <p:spPr>
          <a:xfrm>
            <a:off x="4443934" y="4787502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ãcandyãçåçæå°çµæ">
            <a:extLst>
              <a:ext uri="{FF2B5EF4-FFF2-40B4-BE49-F238E27FC236}">
                <a16:creationId xmlns:a16="http://schemas.microsoft.com/office/drawing/2014/main" id="{8CF47B70-7FF3-4E93-AB0B-63D80264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36" y="5054056"/>
            <a:ext cx="1482724" cy="148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4AFE51-93AF-485B-88E7-906DC3DD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Reward</a:t>
            </a:r>
            <a:r>
              <a:rPr lang="zh-TW" altLang="en-US" dirty="0"/>
              <a:t> </a:t>
            </a:r>
            <a:r>
              <a:rPr lang="en-US" altLang="zh-TW" dirty="0"/>
              <a:t>Shaping</a:t>
            </a:r>
            <a:endParaRPr lang="zh-TW" altLang="en-US" dirty="0"/>
          </a:p>
        </p:txBody>
      </p:sp>
      <p:pic>
        <p:nvPicPr>
          <p:cNvPr id="1026" name="Picture 2" descr="ring_fail_cross">
            <a:extLst>
              <a:ext uri="{FF2B5EF4-FFF2-40B4-BE49-F238E27FC236}">
                <a16:creationId xmlns:a16="http://schemas.microsoft.com/office/drawing/2014/main" id="{8ABEFDF5-5855-4E27-92E0-9EA8ACDF7C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8" y="4106347"/>
            <a:ext cx="24288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ng_shapping_cross">
            <a:extLst>
              <a:ext uri="{FF2B5EF4-FFF2-40B4-BE49-F238E27FC236}">
                <a16:creationId xmlns:a16="http://schemas.microsoft.com/office/drawing/2014/main" id="{08DA5D64-59D9-4FE5-84BD-907A356B6B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101" y="4134922"/>
            <a:ext cx="29146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EAB2900-5868-4565-9CC2-8878EB900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7" y="1750584"/>
            <a:ext cx="8793117" cy="216434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DC7326C-7354-4931-924F-957046781B71}"/>
              </a:ext>
            </a:extLst>
          </p:cNvPr>
          <p:cNvSpPr/>
          <p:nvPr/>
        </p:nvSpPr>
        <p:spPr>
          <a:xfrm>
            <a:off x="4816565" y="6412317"/>
            <a:ext cx="429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https://openreview.net/pdf?id=Hk3mPK5gg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0856675-D032-480B-B61B-AD340B0C2A7A}"/>
              </a:ext>
            </a:extLst>
          </p:cNvPr>
          <p:cNvSpPr txBox="1"/>
          <p:nvPr/>
        </p:nvSpPr>
        <p:spPr>
          <a:xfrm>
            <a:off x="6602819" y="4530014"/>
            <a:ext cx="2008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Get reward, when closer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43D0DA-0F33-4F4D-AC40-C2FFF3529C11}"/>
              </a:ext>
            </a:extLst>
          </p:cNvPr>
          <p:cNvSpPr txBox="1"/>
          <p:nvPr/>
        </p:nvSpPr>
        <p:spPr>
          <a:xfrm>
            <a:off x="6602819" y="5361011"/>
            <a:ext cx="2008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Need domain knowledge</a:t>
            </a:r>
            <a:endParaRPr lang="zh-TW" altLang="en-US" sz="2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364E793-C7EE-49C6-BA1D-C0C51DCF1D50}"/>
              </a:ext>
            </a:extLst>
          </p:cNvPr>
          <p:cNvSpPr txBox="1"/>
          <p:nvPr/>
        </p:nvSpPr>
        <p:spPr>
          <a:xfrm>
            <a:off x="148856" y="1305570"/>
            <a:ext cx="164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 err="1"/>
              <a:t>VizDoom</a:t>
            </a:r>
            <a:endParaRPr lang="zh-TW" altLang="en-US" sz="2400" b="1" i="1" u="sng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2B2C9C-0C88-467B-87D0-F5083C2AB178}"/>
              </a:ext>
            </a:extLst>
          </p:cNvPr>
          <p:cNvSpPr/>
          <p:nvPr/>
        </p:nvSpPr>
        <p:spPr>
          <a:xfrm>
            <a:off x="5349710" y="1107353"/>
            <a:ext cx="365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https://openreview.net/forum?id=Hk3mPK5gg&amp;noteId=Hk3mPK5gg</a:t>
            </a:r>
          </a:p>
        </p:txBody>
      </p:sp>
    </p:spTree>
    <p:extLst>
      <p:ext uri="{BB962C8B-B14F-4D97-AF65-F5344CB8AC3E}">
        <p14:creationId xmlns:p14="http://schemas.microsoft.com/office/powerpoint/2010/main" val="419493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BFDAD-24F2-403E-B66F-EC32D27A8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Curiosity 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38D73C-24AC-4898-A539-2467C8483F5D}"/>
              </a:ext>
            </a:extLst>
          </p:cNvPr>
          <p:cNvSpPr/>
          <p:nvPr/>
        </p:nvSpPr>
        <p:spPr>
          <a:xfrm>
            <a:off x="5614399" y="410501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https://arxiv.org/abs/1705.05363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E5B4EFA-77BA-4084-A7D6-60D094CEE1EE}"/>
              </a:ext>
            </a:extLst>
          </p:cNvPr>
          <p:cNvSpPr/>
          <p:nvPr/>
        </p:nvSpPr>
        <p:spPr>
          <a:xfrm>
            <a:off x="2224016" y="2363561"/>
            <a:ext cx="980661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Actor</a:t>
            </a:r>
            <a:endParaRPr lang="zh-TW" altLang="en-US" sz="24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B515D1F0-74AA-4798-867F-C7505E5FE158}"/>
              </a:ext>
            </a:extLst>
          </p:cNvPr>
          <p:cNvCxnSpPr/>
          <p:nvPr/>
        </p:nvCxnSpPr>
        <p:spPr>
          <a:xfrm>
            <a:off x="2733396" y="2138274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FEEA079-BFD8-46D8-B8CF-070333831F8E}"/>
              </a:ext>
            </a:extLst>
          </p:cNvPr>
          <p:cNvCxnSpPr/>
          <p:nvPr/>
        </p:nvCxnSpPr>
        <p:spPr>
          <a:xfrm>
            <a:off x="2733396" y="2986413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80A4141-A5CB-48EC-8862-945388BCEC4D}"/>
                  </a:ext>
                </a:extLst>
              </p:cNvPr>
              <p:cNvSpPr/>
              <p:nvPr/>
            </p:nvSpPr>
            <p:spPr>
              <a:xfrm>
                <a:off x="2471273" y="1654988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80A4141-A5CB-48EC-8862-945388BCEC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273" y="1654988"/>
                <a:ext cx="524246" cy="461665"/>
              </a:xfrm>
              <a:prstGeom prst="rect">
                <a:avLst/>
              </a:prstGeom>
              <a:blipFill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8577D20-FFE9-436C-B827-809CA398D552}"/>
                  </a:ext>
                </a:extLst>
              </p:cNvPr>
              <p:cNvSpPr/>
              <p:nvPr/>
            </p:nvSpPr>
            <p:spPr>
              <a:xfrm>
                <a:off x="2471273" y="3147600"/>
                <a:ext cx="560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8577D20-FFE9-436C-B827-809CA398D5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273" y="3147600"/>
                <a:ext cx="560603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E9D91DE1-B970-4BCE-A26D-61AD972EE537}"/>
              </a:ext>
            </a:extLst>
          </p:cNvPr>
          <p:cNvSpPr/>
          <p:nvPr/>
        </p:nvSpPr>
        <p:spPr>
          <a:xfrm>
            <a:off x="3664365" y="2363561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2566BD8-EF20-44A0-88CE-56C963534D7B}"/>
              </a:ext>
            </a:extLst>
          </p:cNvPr>
          <p:cNvCxnSpPr>
            <a:cxnSpLocks/>
          </p:cNvCxnSpPr>
          <p:nvPr/>
        </p:nvCxnSpPr>
        <p:spPr>
          <a:xfrm>
            <a:off x="4158525" y="3013503"/>
            <a:ext cx="0" cy="2337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0668DB8-43A5-45C9-A295-1C7DD348BC35}"/>
                  </a:ext>
                </a:extLst>
              </p:cNvPr>
              <p:cNvSpPr/>
              <p:nvPr/>
            </p:nvSpPr>
            <p:spPr>
              <a:xfrm>
                <a:off x="3965284" y="3163592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0668DB8-43A5-45C9-A295-1C7DD348B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284" y="3163592"/>
                <a:ext cx="53136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72ABACC3-6127-4BCE-A446-E9AA0E589536}"/>
              </a:ext>
            </a:extLst>
          </p:cNvPr>
          <p:cNvSpPr/>
          <p:nvPr/>
        </p:nvSpPr>
        <p:spPr>
          <a:xfrm>
            <a:off x="854232" y="2357775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AC2F02CA-3230-4283-81B2-D0288C751211}"/>
              </a:ext>
            </a:extLst>
          </p:cNvPr>
          <p:cNvCxnSpPr/>
          <p:nvPr/>
        </p:nvCxnSpPr>
        <p:spPr>
          <a:xfrm>
            <a:off x="1363589" y="2998290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556D3549-C803-42D7-8CCC-D57D6A884C45}"/>
                  </a:ext>
                </a:extLst>
              </p:cNvPr>
              <p:cNvSpPr/>
              <p:nvPr/>
            </p:nvSpPr>
            <p:spPr>
              <a:xfrm>
                <a:off x="1125464" y="3135912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556D3549-C803-42D7-8CCC-D57D6A884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64" y="3135912"/>
                <a:ext cx="524246" cy="461665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5C6580-A070-4FFE-990C-90E8483255DA}"/>
                  </a:ext>
                </a:extLst>
              </p:cNvPr>
              <p:cNvSpPr/>
              <p:nvPr/>
            </p:nvSpPr>
            <p:spPr>
              <a:xfrm>
                <a:off x="3902043" y="1654988"/>
                <a:ext cx="560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5C6580-A070-4FFE-990C-90E84832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043" y="1654988"/>
                <a:ext cx="560603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BD71792-8478-4BE5-AA3C-6299C878203B}"/>
              </a:ext>
            </a:extLst>
          </p:cNvPr>
          <p:cNvCxnSpPr/>
          <p:nvPr/>
        </p:nvCxnSpPr>
        <p:spPr>
          <a:xfrm>
            <a:off x="4154695" y="2116653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E6339DA3-F93B-46ED-A799-818E58B9ECCE}"/>
              </a:ext>
            </a:extLst>
          </p:cNvPr>
          <p:cNvSpPr/>
          <p:nvPr/>
        </p:nvSpPr>
        <p:spPr>
          <a:xfrm>
            <a:off x="2904846" y="1900728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D24E2E5-6799-4518-9A64-8496CD0F375A}"/>
              </a:ext>
            </a:extLst>
          </p:cNvPr>
          <p:cNvSpPr/>
          <p:nvPr/>
        </p:nvSpPr>
        <p:spPr>
          <a:xfrm>
            <a:off x="5098517" y="2379553"/>
            <a:ext cx="980661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Actor</a:t>
            </a:r>
            <a:endParaRPr lang="zh-TW" altLang="en-US" sz="2400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ED7EBAA-B727-4FD8-82E5-A5014DD426F4}"/>
              </a:ext>
            </a:extLst>
          </p:cNvPr>
          <p:cNvCxnSpPr/>
          <p:nvPr/>
        </p:nvCxnSpPr>
        <p:spPr>
          <a:xfrm>
            <a:off x="5607897" y="2154266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FF6A199-A78B-47A0-8914-1458C309B53B}"/>
              </a:ext>
            </a:extLst>
          </p:cNvPr>
          <p:cNvCxnSpPr/>
          <p:nvPr/>
        </p:nvCxnSpPr>
        <p:spPr>
          <a:xfrm>
            <a:off x="5607897" y="3002405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74528DD-F0EE-4661-B6AD-83432529C5C1}"/>
                  </a:ext>
                </a:extLst>
              </p:cNvPr>
              <p:cNvSpPr/>
              <p:nvPr/>
            </p:nvSpPr>
            <p:spPr>
              <a:xfrm>
                <a:off x="5345774" y="1670980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74528DD-F0EE-4661-B6AD-83432529C5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74" y="1670980"/>
                <a:ext cx="531364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D08328F7-E784-445E-8F58-795AC5EEE420}"/>
                  </a:ext>
                </a:extLst>
              </p:cNvPr>
              <p:cNvSpPr/>
              <p:nvPr/>
            </p:nvSpPr>
            <p:spPr>
              <a:xfrm>
                <a:off x="5345774" y="3163592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D08328F7-E784-445E-8F58-795AC5EEE4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74" y="3163592"/>
                <a:ext cx="56772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C1481DF9-9D27-4641-A481-8068CDC70971}"/>
              </a:ext>
            </a:extLst>
          </p:cNvPr>
          <p:cNvSpPr/>
          <p:nvPr/>
        </p:nvSpPr>
        <p:spPr>
          <a:xfrm>
            <a:off x="6538866" y="2379553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8E210FBA-2675-4C9C-A6A6-4569D72C0A01}"/>
              </a:ext>
            </a:extLst>
          </p:cNvPr>
          <p:cNvCxnSpPr/>
          <p:nvPr/>
        </p:nvCxnSpPr>
        <p:spPr>
          <a:xfrm>
            <a:off x="7039430" y="3012167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DD29CA6-6ED6-4965-AFC0-D7E4BC39566A}"/>
                  </a:ext>
                </a:extLst>
              </p:cNvPr>
              <p:cNvSpPr/>
              <p:nvPr/>
            </p:nvSpPr>
            <p:spPr>
              <a:xfrm>
                <a:off x="6832148" y="3163592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DD29CA6-6ED6-4965-AFC0-D7E4BC3956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148" y="3163592"/>
                <a:ext cx="53136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977FD0E-1076-46D8-8FA7-998ABA50C8EB}"/>
                  </a:ext>
                </a:extLst>
              </p:cNvPr>
              <p:cNvSpPr/>
              <p:nvPr/>
            </p:nvSpPr>
            <p:spPr>
              <a:xfrm>
                <a:off x="6776544" y="1670980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977FD0E-1076-46D8-8FA7-998ABA50C8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544" y="1670980"/>
                <a:ext cx="567720" cy="461665"/>
              </a:xfrm>
              <a:prstGeom prst="rect">
                <a:avLst/>
              </a:prstGeom>
              <a:blipFill>
                <a:blip r:embed="rId1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ACFE17B4-7AB6-45A2-BCF6-5CDB18DDC5A1}"/>
              </a:ext>
            </a:extLst>
          </p:cNvPr>
          <p:cNvCxnSpPr/>
          <p:nvPr/>
        </p:nvCxnSpPr>
        <p:spPr>
          <a:xfrm>
            <a:off x="7029196" y="2132645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手繪多邊形: 圖案 30">
            <a:extLst>
              <a:ext uri="{FF2B5EF4-FFF2-40B4-BE49-F238E27FC236}">
                <a16:creationId xmlns:a16="http://schemas.microsoft.com/office/drawing/2014/main" id="{03AC042C-93F4-403E-9F3F-2DD3B2303C19}"/>
              </a:ext>
            </a:extLst>
          </p:cNvPr>
          <p:cNvSpPr/>
          <p:nvPr/>
        </p:nvSpPr>
        <p:spPr>
          <a:xfrm>
            <a:off x="5779347" y="1916720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10779AE-F544-4EED-B7C9-CB8E9BEBFFDB}"/>
              </a:ext>
            </a:extLst>
          </p:cNvPr>
          <p:cNvSpPr txBox="1"/>
          <p:nvPr/>
        </p:nvSpPr>
        <p:spPr>
          <a:xfrm>
            <a:off x="7626838" y="2357775"/>
            <a:ext cx="87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33" name="手繪多邊形: 圖案 32">
            <a:extLst>
              <a:ext uri="{FF2B5EF4-FFF2-40B4-BE49-F238E27FC236}">
                <a16:creationId xmlns:a16="http://schemas.microsoft.com/office/drawing/2014/main" id="{A3EC2BE2-0727-464A-B6F8-189A0644662F}"/>
              </a:ext>
            </a:extLst>
          </p:cNvPr>
          <p:cNvSpPr/>
          <p:nvPr/>
        </p:nvSpPr>
        <p:spPr>
          <a:xfrm>
            <a:off x="1495197" y="1916720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手繪多邊形: 圖案 33">
            <a:extLst>
              <a:ext uri="{FF2B5EF4-FFF2-40B4-BE49-F238E27FC236}">
                <a16:creationId xmlns:a16="http://schemas.microsoft.com/office/drawing/2014/main" id="{BB91A446-B006-4415-9FF6-270C452B67F6}"/>
              </a:ext>
            </a:extLst>
          </p:cNvPr>
          <p:cNvSpPr/>
          <p:nvPr/>
        </p:nvSpPr>
        <p:spPr>
          <a:xfrm>
            <a:off x="4352495" y="1925686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6DC824B0-C343-41EC-B6DE-9146E9D62260}"/>
                  </a:ext>
                </a:extLst>
              </p:cNvPr>
              <p:cNvSpPr txBox="1"/>
              <p:nvPr/>
            </p:nvSpPr>
            <p:spPr>
              <a:xfrm>
                <a:off x="6079178" y="5524192"/>
                <a:ext cx="2315540" cy="11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6DC824B0-C343-41EC-B6DE-9146E9D62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178" y="5524192"/>
                <a:ext cx="2315540" cy="11307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群組 35">
            <a:extLst>
              <a:ext uri="{FF2B5EF4-FFF2-40B4-BE49-F238E27FC236}">
                <a16:creationId xmlns:a16="http://schemas.microsoft.com/office/drawing/2014/main" id="{CD2B9572-AA85-43FA-907E-A75153898165}"/>
              </a:ext>
            </a:extLst>
          </p:cNvPr>
          <p:cNvGrpSpPr/>
          <p:nvPr/>
        </p:nvGrpSpPr>
        <p:grpSpPr>
          <a:xfrm>
            <a:off x="1363589" y="3609404"/>
            <a:ext cx="1345376" cy="1548715"/>
            <a:chOff x="1376289" y="3545257"/>
            <a:chExt cx="1345376" cy="1548715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89FD0A8D-1112-4F79-AA4F-33574A97692C}"/>
                </a:ext>
              </a:extLst>
            </p:cNvPr>
            <p:cNvSpPr/>
            <p:nvPr/>
          </p:nvSpPr>
          <p:spPr>
            <a:xfrm>
              <a:off x="1489374" y="3840572"/>
              <a:ext cx="1150344" cy="57188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Reward</a:t>
              </a:r>
              <a:endParaRPr lang="zh-TW" altLang="en-US" sz="2400" dirty="0"/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FEADB64B-6BC1-467D-9F5A-AC14ABC45BEB}"/>
                </a:ext>
              </a:extLst>
            </p:cNvPr>
            <p:cNvGrpSpPr/>
            <p:nvPr/>
          </p:nvGrpSpPr>
          <p:grpSpPr>
            <a:xfrm>
              <a:off x="1820154" y="4431334"/>
              <a:ext cx="501163" cy="662638"/>
              <a:chOff x="1920826" y="4486194"/>
              <a:chExt cx="501163" cy="662638"/>
            </a:xfrm>
          </p:grpSpPr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8AF3321C-006A-453F-803B-19DD28660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3969" y="4486194"/>
                <a:ext cx="0" cy="2893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91A89CE6-3C43-4282-BC67-61AA256B11C8}"/>
                      </a:ext>
                    </a:extLst>
                  </p:cNvPr>
                  <p:cNvSpPr/>
                  <p:nvPr/>
                </p:nvSpPr>
                <p:spPr>
                  <a:xfrm>
                    <a:off x="1920826" y="4687167"/>
                    <a:ext cx="501163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altLang="zh-TW" sz="2400" dirty="0"/>
                  </a:p>
                </p:txBody>
              </p:sp>
            </mc:Choice>
            <mc:Fallback xmlns=""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1EADDD7D-9BAB-4D0E-ABF2-6FFB3DB5B57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20826" y="4687167"/>
                    <a:ext cx="501163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BD22AD3C-A39A-4171-8EAE-549B178CDC17}"/>
                </a:ext>
              </a:extLst>
            </p:cNvPr>
            <p:cNvCxnSpPr>
              <a:cxnSpLocks/>
            </p:cNvCxnSpPr>
            <p:nvPr/>
          </p:nvCxnSpPr>
          <p:spPr>
            <a:xfrm>
              <a:off x="1376289" y="3545257"/>
              <a:ext cx="496250" cy="362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C5465B0F-B8E3-4A3E-A2A0-AAF73678AA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7100" y="3554653"/>
              <a:ext cx="464565" cy="3312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30EB85-E6AB-4E30-99FC-AB3AD033CC12}"/>
              </a:ext>
            </a:extLst>
          </p:cNvPr>
          <p:cNvGrpSpPr/>
          <p:nvPr/>
        </p:nvGrpSpPr>
        <p:grpSpPr>
          <a:xfrm>
            <a:off x="4154695" y="3621006"/>
            <a:ext cx="1345376" cy="1580614"/>
            <a:chOff x="1376289" y="3513358"/>
            <a:chExt cx="1345376" cy="1580614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A2392B1-0E7F-4C14-B4E8-F649E9775D11}"/>
                </a:ext>
              </a:extLst>
            </p:cNvPr>
            <p:cNvSpPr/>
            <p:nvPr/>
          </p:nvSpPr>
          <p:spPr>
            <a:xfrm>
              <a:off x="1489374" y="3840572"/>
              <a:ext cx="1150344" cy="57188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Reward</a:t>
              </a:r>
              <a:endParaRPr lang="zh-TW" altLang="en-US" sz="2400" dirty="0"/>
            </a:p>
          </p:txBody>
        </p: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80ED8433-0190-4F59-9D0A-F415691312E8}"/>
                </a:ext>
              </a:extLst>
            </p:cNvPr>
            <p:cNvGrpSpPr/>
            <p:nvPr/>
          </p:nvGrpSpPr>
          <p:grpSpPr>
            <a:xfrm>
              <a:off x="1820154" y="4431334"/>
              <a:ext cx="508280" cy="662638"/>
              <a:chOff x="1920826" y="4486194"/>
              <a:chExt cx="508280" cy="662638"/>
            </a:xfrm>
          </p:grpSpPr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19EB60EB-3D7E-4507-86EB-51B86F27B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3969" y="4486194"/>
                <a:ext cx="0" cy="2893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矩形 48">
                    <a:extLst>
                      <a:ext uri="{FF2B5EF4-FFF2-40B4-BE49-F238E27FC236}">
                        <a16:creationId xmlns:a16="http://schemas.microsoft.com/office/drawing/2014/main" id="{43A3146B-4309-4CF1-81C7-FCDB2A6CFBD0}"/>
                      </a:ext>
                    </a:extLst>
                  </p:cNvPr>
                  <p:cNvSpPr/>
                  <p:nvPr/>
                </p:nvSpPr>
                <p:spPr>
                  <a:xfrm>
                    <a:off x="1920826" y="4687167"/>
                    <a:ext cx="508280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altLang="zh-TW" sz="2400" dirty="0"/>
                  </a:p>
                </p:txBody>
              </p:sp>
            </mc:Choice>
            <mc:Fallback xmlns="">
              <p:sp>
                <p:nvSpPr>
                  <p:cNvPr id="94" name="矩形 93">
                    <a:extLst>
                      <a:ext uri="{FF2B5EF4-FFF2-40B4-BE49-F238E27FC236}">
                        <a16:creationId xmlns:a16="http://schemas.microsoft.com/office/drawing/2014/main" id="{DD543C62-9AA4-4F96-A468-52507E2290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20826" y="4687167"/>
                    <a:ext cx="508280" cy="46166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33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CFAD53CB-1CCF-496B-8A18-D3BD48097858}"/>
                </a:ext>
              </a:extLst>
            </p:cNvPr>
            <p:cNvCxnSpPr>
              <a:cxnSpLocks/>
            </p:cNvCxnSpPr>
            <p:nvPr/>
          </p:nvCxnSpPr>
          <p:spPr>
            <a:xfrm>
              <a:off x="1376289" y="3513358"/>
              <a:ext cx="496250" cy="362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017EE4B3-D00B-4AC5-BEBB-C7F5C4EFC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7100" y="3554653"/>
              <a:ext cx="464565" cy="3312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D2CFBD81-4F15-4106-8FEE-9D6B4DCC24CA}"/>
              </a:ext>
            </a:extLst>
          </p:cNvPr>
          <p:cNvCxnSpPr>
            <a:cxnSpLocks/>
          </p:cNvCxnSpPr>
          <p:nvPr/>
        </p:nvCxnSpPr>
        <p:spPr>
          <a:xfrm>
            <a:off x="6756025" y="5334331"/>
            <a:ext cx="0" cy="545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F5F58CFD-4D04-40F0-BBDB-20F823A3225D}"/>
              </a:ext>
            </a:extLst>
          </p:cNvPr>
          <p:cNvCxnSpPr>
            <a:cxnSpLocks/>
          </p:cNvCxnSpPr>
          <p:nvPr/>
        </p:nvCxnSpPr>
        <p:spPr>
          <a:xfrm>
            <a:off x="4821703" y="5173045"/>
            <a:ext cx="0" cy="1612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3ED917D3-2A75-4074-A75F-493A95044104}"/>
              </a:ext>
            </a:extLst>
          </p:cNvPr>
          <p:cNvCxnSpPr>
            <a:cxnSpLocks/>
          </p:cNvCxnSpPr>
          <p:nvPr/>
        </p:nvCxnSpPr>
        <p:spPr>
          <a:xfrm>
            <a:off x="2026300" y="5145440"/>
            <a:ext cx="0" cy="1888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97AA0E23-C6D7-4088-9D02-09C370B1B2C6}"/>
              </a:ext>
            </a:extLst>
          </p:cNvPr>
          <p:cNvCxnSpPr>
            <a:cxnSpLocks/>
          </p:cNvCxnSpPr>
          <p:nvPr/>
        </p:nvCxnSpPr>
        <p:spPr>
          <a:xfrm flipH="1">
            <a:off x="2026300" y="5334331"/>
            <a:ext cx="62795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9DEFA812-3791-49E8-9093-5AD273365335}"/>
              </a:ext>
            </a:extLst>
          </p:cNvPr>
          <p:cNvCxnSpPr>
            <a:cxnSpLocks/>
          </p:cNvCxnSpPr>
          <p:nvPr/>
        </p:nvCxnSpPr>
        <p:spPr>
          <a:xfrm flipV="1">
            <a:off x="2995955" y="1767054"/>
            <a:ext cx="492595" cy="59184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762890DC-4A80-4643-9EA9-0A03CEF3F019}"/>
              </a:ext>
            </a:extLst>
          </p:cNvPr>
          <p:cNvCxnSpPr>
            <a:cxnSpLocks/>
          </p:cNvCxnSpPr>
          <p:nvPr/>
        </p:nvCxnSpPr>
        <p:spPr>
          <a:xfrm flipV="1">
            <a:off x="5886851" y="1831091"/>
            <a:ext cx="439541" cy="571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E23FD7E0-A45E-43D1-8B61-244CC7DAE46C}"/>
              </a:ext>
            </a:extLst>
          </p:cNvPr>
          <p:cNvSpPr txBox="1"/>
          <p:nvPr/>
        </p:nvSpPr>
        <p:spPr>
          <a:xfrm>
            <a:off x="5726230" y="1322495"/>
            <a:ext cx="13716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updated</a:t>
            </a:r>
            <a:endParaRPr lang="zh-TW" altLang="en-US" sz="24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B6B4208-386A-471F-8E73-E8DB0F322173}"/>
              </a:ext>
            </a:extLst>
          </p:cNvPr>
          <p:cNvSpPr txBox="1"/>
          <p:nvPr/>
        </p:nvSpPr>
        <p:spPr>
          <a:xfrm>
            <a:off x="2838671" y="1288437"/>
            <a:ext cx="13716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updated</a:t>
            </a:r>
            <a:endParaRPr lang="zh-TW" altLang="en-US" sz="2400" dirty="0"/>
          </a:p>
        </p:txBody>
      </p:sp>
      <p:sp>
        <p:nvSpPr>
          <p:cNvPr id="58" name="箭號: 向下 57">
            <a:extLst>
              <a:ext uri="{FF2B5EF4-FFF2-40B4-BE49-F238E27FC236}">
                <a16:creationId xmlns:a16="http://schemas.microsoft.com/office/drawing/2014/main" id="{5B8A7300-ADE0-44AE-9BB3-3885F7733F13}"/>
              </a:ext>
            </a:extLst>
          </p:cNvPr>
          <p:cNvSpPr/>
          <p:nvPr/>
        </p:nvSpPr>
        <p:spPr>
          <a:xfrm flipV="1">
            <a:off x="5902555" y="5737661"/>
            <a:ext cx="399041" cy="6677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5AE857DA-2EB7-4128-B1C5-B0CF5037B83F}"/>
              </a:ext>
            </a:extLst>
          </p:cNvPr>
          <p:cNvSpPr txBox="1"/>
          <p:nvPr/>
        </p:nvSpPr>
        <p:spPr>
          <a:xfrm>
            <a:off x="603999" y="5842682"/>
            <a:ext cx="512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ICM = intrinsic curiosity module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81AD7983-3459-4598-AD0B-0F90251B3E4E}"/>
                  </a:ext>
                </a:extLst>
              </p:cNvPr>
              <p:cNvSpPr txBox="1"/>
              <p:nvPr/>
            </p:nvSpPr>
            <p:spPr>
              <a:xfrm>
                <a:off x="8045683" y="5864739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81AD7983-3459-4598-AD0B-0F90251B3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683" y="5864739"/>
                <a:ext cx="749281" cy="479106"/>
              </a:xfrm>
              <a:prstGeom prst="rect">
                <a:avLst/>
              </a:prstGeom>
              <a:blipFill>
                <a:blip r:embed="rId16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群組 64">
            <a:extLst>
              <a:ext uri="{FF2B5EF4-FFF2-40B4-BE49-F238E27FC236}">
                <a16:creationId xmlns:a16="http://schemas.microsoft.com/office/drawing/2014/main" id="{7A0F3BED-6573-4E34-A666-0BE28F7AD2C7}"/>
              </a:ext>
            </a:extLst>
          </p:cNvPr>
          <p:cNvGrpSpPr/>
          <p:nvPr/>
        </p:nvGrpSpPr>
        <p:grpSpPr>
          <a:xfrm>
            <a:off x="1506057" y="3526948"/>
            <a:ext cx="2506537" cy="1283478"/>
            <a:chOff x="133181" y="3437243"/>
            <a:chExt cx="2506537" cy="1283478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CE030CE-EBDB-4438-9386-76F6B5A85523}"/>
                </a:ext>
              </a:extLst>
            </p:cNvPr>
            <p:cNvSpPr/>
            <p:nvPr/>
          </p:nvSpPr>
          <p:spPr>
            <a:xfrm>
              <a:off x="1489374" y="3840572"/>
              <a:ext cx="1150344" cy="57188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ICM</a:t>
              </a:r>
              <a:endParaRPr lang="zh-TW" altLang="en-US" sz="2400" dirty="0"/>
            </a:p>
          </p:txBody>
        </p: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6200AF27-9F60-4FBE-9F28-CAC63A1F7D54}"/>
                </a:ext>
              </a:extLst>
            </p:cNvPr>
            <p:cNvCxnSpPr>
              <a:cxnSpLocks/>
            </p:cNvCxnSpPr>
            <p:nvPr/>
          </p:nvCxnSpPr>
          <p:spPr>
            <a:xfrm>
              <a:off x="2043297" y="4431334"/>
              <a:ext cx="0" cy="2893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074C0D74-7AE4-4CB0-B40D-BB636DE774DF}"/>
                </a:ext>
              </a:extLst>
            </p:cNvPr>
            <p:cNvCxnSpPr>
              <a:cxnSpLocks/>
            </p:cNvCxnSpPr>
            <p:nvPr/>
          </p:nvCxnSpPr>
          <p:spPr>
            <a:xfrm>
              <a:off x="133181" y="3449225"/>
              <a:ext cx="1759021" cy="3968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29C8FE4A-3D50-44BB-95AD-1B22DE62C2E1}"/>
                </a:ext>
              </a:extLst>
            </p:cNvPr>
            <p:cNvCxnSpPr>
              <a:cxnSpLocks/>
            </p:cNvCxnSpPr>
            <p:nvPr/>
          </p:nvCxnSpPr>
          <p:spPr>
            <a:xfrm>
              <a:off x="1544031" y="3437243"/>
              <a:ext cx="713070" cy="448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9DAA8E82-BBE4-46F5-89E9-B864400AAB7E}"/>
              </a:ext>
            </a:extLst>
          </p:cNvPr>
          <p:cNvGrpSpPr/>
          <p:nvPr/>
        </p:nvGrpSpPr>
        <p:grpSpPr>
          <a:xfrm>
            <a:off x="4394687" y="3548381"/>
            <a:ext cx="2361023" cy="1287857"/>
            <a:chOff x="278695" y="3432864"/>
            <a:chExt cx="2361023" cy="1287857"/>
          </a:xfrm>
        </p:grpSpPr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7020BB8B-0E2C-4A1F-BB61-9ACF7D4F16D2}"/>
                </a:ext>
              </a:extLst>
            </p:cNvPr>
            <p:cNvSpPr/>
            <p:nvPr/>
          </p:nvSpPr>
          <p:spPr>
            <a:xfrm>
              <a:off x="1489374" y="3840572"/>
              <a:ext cx="1150344" cy="57188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ICM</a:t>
              </a:r>
              <a:endParaRPr lang="zh-TW" altLang="en-US" sz="2400" dirty="0"/>
            </a:p>
          </p:txBody>
        </p:sp>
        <p:cxnSp>
          <p:nvCxnSpPr>
            <p:cNvPr id="77" name="直線單箭頭接點 76">
              <a:extLst>
                <a:ext uri="{FF2B5EF4-FFF2-40B4-BE49-F238E27FC236}">
                  <a16:creationId xmlns:a16="http://schemas.microsoft.com/office/drawing/2014/main" id="{095BE411-D9DD-4AF2-87AC-414C7AF0102D}"/>
                </a:ext>
              </a:extLst>
            </p:cNvPr>
            <p:cNvCxnSpPr>
              <a:cxnSpLocks/>
            </p:cNvCxnSpPr>
            <p:nvPr/>
          </p:nvCxnSpPr>
          <p:spPr>
            <a:xfrm>
              <a:off x="2043297" y="4431334"/>
              <a:ext cx="0" cy="2893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6A27FB2D-21C4-432E-9BA0-1BD9D0E0474A}"/>
                </a:ext>
              </a:extLst>
            </p:cNvPr>
            <p:cNvCxnSpPr>
              <a:cxnSpLocks/>
            </p:cNvCxnSpPr>
            <p:nvPr/>
          </p:nvCxnSpPr>
          <p:spPr>
            <a:xfrm>
              <a:off x="278695" y="3432864"/>
              <a:ext cx="1684491" cy="423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44399881-115F-471E-98CA-AC0D5DFADB31}"/>
                </a:ext>
              </a:extLst>
            </p:cNvPr>
            <p:cNvCxnSpPr>
              <a:cxnSpLocks/>
            </p:cNvCxnSpPr>
            <p:nvPr/>
          </p:nvCxnSpPr>
          <p:spPr>
            <a:xfrm>
              <a:off x="1686693" y="3462198"/>
              <a:ext cx="570408" cy="4236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88460282-20B7-4F3B-BAEB-EF20FE32EFAE}"/>
                  </a:ext>
                </a:extLst>
              </p:cNvPr>
              <p:cNvSpPr txBox="1"/>
              <p:nvPr/>
            </p:nvSpPr>
            <p:spPr>
              <a:xfrm>
                <a:off x="3078750" y="4677218"/>
                <a:ext cx="749281" cy="480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88460282-20B7-4F3B-BAEB-EF20FE32E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750" y="4677218"/>
                <a:ext cx="749281" cy="4809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912FB440-D13F-48F5-B5DA-459EDA22D28E}"/>
                  </a:ext>
                </a:extLst>
              </p:cNvPr>
              <p:cNvSpPr txBox="1"/>
              <p:nvPr/>
            </p:nvSpPr>
            <p:spPr>
              <a:xfrm>
                <a:off x="5815376" y="4703063"/>
                <a:ext cx="749281" cy="481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912FB440-D13F-48F5-B5DA-459EDA22D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376" y="4703063"/>
                <a:ext cx="749281" cy="48167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D9A18D03-2751-4CF8-82A4-40ED3250A7BC}"/>
              </a:ext>
            </a:extLst>
          </p:cNvPr>
          <p:cNvCxnSpPr>
            <a:cxnSpLocks/>
          </p:cNvCxnSpPr>
          <p:nvPr/>
        </p:nvCxnSpPr>
        <p:spPr>
          <a:xfrm>
            <a:off x="3412073" y="5148981"/>
            <a:ext cx="0" cy="1888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0A1ECCCB-6453-4C73-87EE-0544A73A5D68}"/>
              </a:ext>
            </a:extLst>
          </p:cNvPr>
          <p:cNvCxnSpPr>
            <a:cxnSpLocks/>
          </p:cNvCxnSpPr>
          <p:nvPr/>
        </p:nvCxnSpPr>
        <p:spPr>
          <a:xfrm>
            <a:off x="6169458" y="5141890"/>
            <a:ext cx="0" cy="1888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2B0B3B7E-D6A4-48EA-B581-E7246ACE00E6}"/>
              </a:ext>
            </a:extLst>
          </p:cNvPr>
          <p:cNvCxnSpPr>
            <a:cxnSpLocks/>
          </p:cNvCxnSpPr>
          <p:nvPr/>
        </p:nvCxnSpPr>
        <p:spPr>
          <a:xfrm flipH="1">
            <a:off x="3710712" y="3553387"/>
            <a:ext cx="321833" cy="3928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185393CE-6A7A-4FC0-B98A-197F814205B2}"/>
              </a:ext>
            </a:extLst>
          </p:cNvPr>
          <p:cNvCxnSpPr>
            <a:cxnSpLocks/>
          </p:cNvCxnSpPr>
          <p:nvPr/>
        </p:nvCxnSpPr>
        <p:spPr>
          <a:xfrm flipH="1">
            <a:off x="6463739" y="3509803"/>
            <a:ext cx="565458" cy="5098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6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E6B37-4A56-47F7-8CE3-5187198D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Intrinsic Curiosity Module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EB8513C-A694-4CAE-B05A-3E12B9FD4B72}"/>
              </a:ext>
            </a:extLst>
          </p:cNvPr>
          <p:cNvSpPr/>
          <p:nvPr/>
        </p:nvSpPr>
        <p:spPr>
          <a:xfrm>
            <a:off x="978194" y="2211575"/>
            <a:ext cx="6613453" cy="359507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C6EE972E-EF5A-4499-ACB0-019937220A37}"/>
                  </a:ext>
                </a:extLst>
              </p:cNvPr>
              <p:cNvSpPr txBox="1"/>
              <p:nvPr/>
            </p:nvSpPr>
            <p:spPr>
              <a:xfrm>
                <a:off x="3466213" y="1422215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C6EE972E-EF5A-4499-ACB0-019937220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213" y="1422215"/>
                <a:ext cx="749281" cy="479106"/>
              </a:xfrm>
              <a:prstGeom prst="rect">
                <a:avLst/>
              </a:prstGeom>
              <a:blipFill>
                <a:blip r:embed="rId2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B810E32-64F5-4946-9ECD-A2372C196881}"/>
                  </a:ext>
                </a:extLst>
              </p:cNvPr>
              <p:cNvSpPr txBox="1"/>
              <p:nvPr/>
            </p:nvSpPr>
            <p:spPr>
              <a:xfrm>
                <a:off x="3102207" y="5996013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B810E32-64F5-4946-9ECD-A2372C196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207" y="5996013"/>
                <a:ext cx="749281" cy="479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962DAE3-0167-4A18-B2F5-FDAF5A75A8FD}"/>
                  </a:ext>
                </a:extLst>
              </p:cNvPr>
              <p:cNvSpPr txBox="1"/>
              <p:nvPr/>
            </p:nvSpPr>
            <p:spPr>
              <a:xfrm>
                <a:off x="1537034" y="5996013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962DAE3-0167-4A18-B2F5-FDAF5A75A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034" y="5996013"/>
                <a:ext cx="749281" cy="47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3B03EF3-A37D-4312-BE3D-1B85F6EFB241}"/>
                  </a:ext>
                </a:extLst>
              </p:cNvPr>
              <p:cNvSpPr txBox="1"/>
              <p:nvPr/>
            </p:nvSpPr>
            <p:spPr>
              <a:xfrm>
                <a:off x="4733992" y="5996013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3B03EF3-A37D-4312-BE3D-1B85F6EFB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92" y="5996013"/>
                <a:ext cx="749281" cy="479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54C9C574-7F75-4BBF-BFD5-B01C0C8F7C50}"/>
              </a:ext>
            </a:extLst>
          </p:cNvPr>
          <p:cNvSpPr/>
          <p:nvPr/>
        </p:nvSpPr>
        <p:spPr>
          <a:xfrm>
            <a:off x="1449574" y="3113449"/>
            <a:ext cx="2291000" cy="5760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 1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531663C-CC9D-4934-88C5-C4DA73C170B0}"/>
                  </a:ext>
                </a:extLst>
              </p:cNvPr>
              <p:cNvSpPr txBox="1"/>
              <p:nvPr/>
            </p:nvSpPr>
            <p:spPr>
              <a:xfrm>
                <a:off x="1999393" y="2336711"/>
                <a:ext cx="1276426" cy="477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531663C-CC9D-4934-88C5-C4DA73C17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393" y="2336711"/>
                <a:ext cx="1276426" cy="477118"/>
              </a:xfrm>
              <a:prstGeom prst="rect">
                <a:avLst/>
              </a:prstGeom>
              <a:blipFill>
                <a:blip r:embed="rId6"/>
                <a:stretch>
                  <a:fillRect t="-37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4B091AB-786E-4A65-A7A1-DCE644CA5A93}"/>
              </a:ext>
            </a:extLst>
          </p:cNvPr>
          <p:cNvCxnSpPr/>
          <p:nvPr/>
        </p:nvCxnSpPr>
        <p:spPr>
          <a:xfrm flipV="1">
            <a:off x="1890408" y="3689501"/>
            <a:ext cx="0" cy="23891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B196938-2468-4932-953E-88946F9CBF8A}"/>
              </a:ext>
            </a:extLst>
          </p:cNvPr>
          <p:cNvCxnSpPr>
            <a:cxnSpLocks/>
          </p:cNvCxnSpPr>
          <p:nvPr/>
        </p:nvCxnSpPr>
        <p:spPr>
          <a:xfrm flipV="1">
            <a:off x="3444946" y="3689500"/>
            <a:ext cx="0" cy="24327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F5CCBDA3-B321-4CF0-B6A6-2C3718864810}"/>
              </a:ext>
            </a:extLst>
          </p:cNvPr>
          <p:cNvCxnSpPr>
            <a:cxnSpLocks/>
          </p:cNvCxnSpPr>
          <p:nvPr/>
        </p:nvCxnSpPr>
        <p:spPr>
          <a:xfrm flipV="1">
            <a:off x="2602156" y="2845728"/>
            <a:ext cx="0" cy="247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CC15199-72F8-4252-B7AE-75AC69F44145}"/>
              </a:ext>
            </a:extLst>
          </p:cNvPr>
          <p:cNvCxnSpPr>
            <a:cxnSpLocks/>
          </p:cNvCxnSpPr>
          <p:nvPr/>
        </p:nvCxnSpPr>
        <p:spPr>
          <a:xfrm>
            <a:off x="2902688" y="2619768"/>
            <a:ext cx="5422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D451AD0-B1FC-4CA9-85A5-F9231C7EA42D}"/>
              </a:ext>
            </a:extLst>
          </p:cNvPr>
          <p:cNvCxnSpPr>
            <a:cxnSpLocks/>
          </p:cNvCxnSpPr>
          <p:nvPr/>
        </p:nvCxnSpPr>
        <p:spPr>
          <a:xfrm flipH="1">
            <a:off x="4189972" y="2619768"/>
            <a:ext cx="8369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AC7F8689-B2EF-4BF6-ABCC-17E07890C7CB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058861" y="2612343"/>
            <a:ext cx="0" cy="33836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E80E92B0-14BE-4CBD-A097-AC225E4807E1}"/>
              </a:ext>
            </a:extLst>
          </p:cNvPr>
          <p:cNvCxnSpPr>
            <a:cxnSpLocks/>
          </p:cNvCxnSpPr>
          <p:nvPr/>
        </p:nvCxnSpPr>
        <p:spPr>
          <a:xfrm flipV="1">
            <a:off x="3830222" y="1901422"/>
            <a:ext cx="3" cy="520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025F463-E595-4D18-A33F-F006B24A2092}"/>
              </a:ext>
            </a:extLst>
          </p:cNvPr>
          <p:cNvSpPr/>
          <p:nvPr/>
        </p:nvSpPr>
        <p:spPr>
          <a:xfrm>
            <a:off x="3434313" y="2434509"/>
            <a:ext cx="749281" cy="3170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diff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36F651AF-357D-4875-8706-63809C8442AF}"/>
                  </a:ext>
                </a:extLst>
              </p:cNvPr>
              <p:cNvSpPr txBox="1"/>
              <p:nvPr/>
            </p:nvSpPr>
            <p:spPr>
              <a:xfrm>
                <a:off x="4105204" y="1458000"/>
                <a:ext cx="49645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Large reward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hard to predict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36F651AF-357D-4875-8706-63809C844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204" y="1458000"/>
                <a:ext cx="4964549" cy="461665"/>
              </a:xfrm>
              <a:prstGeom prst="rect">
                <a:avLst/>
              </a:prstGeom>
              <a:blipFill>
                <a:blip r:embed="rId7"/>
                <a:stretch>
                  <a:fillRect l="-184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字方塊 36">
            <a:extLst>
              <a:ext uri="{FF2B5EF4-FFF2-40B4-BE49-F238E27FC236}">
                <a16:creationId xmlns:a16="http://schemas.microsoft.com/office/drawing/2014/main" id="{226F5CA7-D12B-4F0C-93CD-0B9A4DB9344E}"/>
              </a:ext>
            </a:extLst>
          </p:cNvPr>
          <p:cNvSpPr txBox="1"/>
          <p:nvPr/>
        </p:nvSpPr>
        <p:spPr>
          <a:xfrm>
            <a:off x="7053057" y="947377"/>
            <a:ext cx="163890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鼓勵冒險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2EFA5A9-1C58-4796-BDFE-7A57DEABBE76}"/>
              </a:ext>
            </a:extLst>
          </p:cNvPr>
          <p:cNvSpPr/>
          <p:nvPr/>
        </p:nvSpPr>
        <p:spPr>
          <a:xfrm>
            <a:off x="5629936" y="4009111"/>
            <a:ext cx="3062027" cy="15736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Some states is hard to predict, but not important.</a:t>
            </a:r>
            <a:endParaRPr lang="zh-TW" altLang="en-US" sz="2800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E02213D-2EC7-484F-B724-A87354F02BD8}"/>
              </a:ext>
            </a:extLst>
          </p:cNvPr>
          <p:cNvSpPr txBox="1"/>
          <p:nvPr/>
        </p:nvSpPr>
        <p:spPr>
          <a:xfrm>
            <a:off x="7378093" y="5490274"/>
            <a:ext cx="163890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樹葉飄動</a:t>
            </a:r>
          </a:p>
        </p:txBody>
      </p:sp>
    </p:spTree>
    <p:extLst>
      <p:ext uri="{BB962C8B-B14F-4D97-AF65-F5344CB8AC3E}">
        <p14:creationId xmlns:p14="http://schemas.microsoft.com/office/powerpoint/2010/main" val="13331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 animBg="1"/>
      <p:bldP spid="23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E6B37-4A56-47F7-8CE3-5187198D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Intrinsic Curiosity Module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EB8513C-A694-4CAE-B05A-3E12B9FD4B72}"/>
              </a:ext>
            </a:extLst>
          </p:cNvPr>
          <p:cNvSpPr/>
          <p:nvPr/>
        </p:nvSpPr>
        <p:spPr>
          <a:xfrm>
            <a:off x="978194" y="2211575"/>
            <a:ext cx="6613453" cy="359507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C6EE972E-EF5A-4499-ACB0-019937220A37}"/>
                  </a:ext>
                </a:extLst>
              </p:cNvPr>
              <p:cNvSpPr txBox="1"/>
              <p:nvPr/>
            </p:nvSpPr>
            <p:spPr>
              <a:xfrm>
                <a:off x="3466213" y="1422215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C6EE972E-EF5A-4499-ACB0-019937220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213" y="1422215"/>
                <a:ext cx="749281" cy="479106"/>
              </a:xfrm>
              <a:prstGeom prst="rect">
                <a:avLst/>
              </a:prstGeom>
              <a:blipFill>
                <a:blip r:embed="rId2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B810E32-64F5-4946-9ECD-A2372C196881}"/>
                  </a:ext>
                </a:extLst>
              </p:cNvPr>
              <p:cNvSpPr txBox="1"/>
              <p:nvPr/>
            </p:nvSpPr>
            <p:spPr>
              <a:xfrm>
                <a:off x="3102207" y="5996013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B810E32-64F5-4946-9ECD-A2372C196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207" y="5996013"/>
                <a:ext cx="749281" cy="479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962DAE3-0167-4A18-B2F5-FDAF5A75A8FD}"/>
                  </a:ext>
                </a:extLst>
              </p:cNvPr>
              <p:cNvSpPr txBox="1"/>
              <p:nvPr/>
            </p:nvSpPr>
            <p:spPr>
              <a:xfrm>
                <a:off x="1537034" y="5996013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962DAE3-0167-4A18-B2F5-FDAF5A75A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034" y="5996013"/>
                <a:ext cx="749281" cy="47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3B03EF3-A37D-4312-BE3D-1B85F6EFB241}"/>
                  </a:ext>
                </a:extLst>
              </p:cNvPr>
              <p:cNvSpPr txBox="1"/>
              <p:nvPr/>
            </p:nvSpPr>
            <p:spPr>
              <a:xfrm>
                <a:off x="4733992" y="5996013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3B03EF3-A37D-4312-BE3D-1B85F6EFB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92" y="5996013"/>
                <a:ext cx="749281" cy="479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54C9C574-7F75-4BBF-BFD5-B01C0C8F7C50}"/>
              </a:ext>
            </a:extLst>
          </p:cNvPr>
          <p:cNvSpPr/>
          <p:nvPr/>
        </p:nvSpPr>
        <p:spPr>
          <a:xfrm>
            <a:off x="1449574" y="3113449"/>
            <a:ext cx="2291000" cy="5760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 1</a:t>
            </a:r>
            <a:endParaRPr lang="zh-TW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15153A-4C7E-46E6-B00E-21999C96C2C6}"/>
              </a:ext>
            </a:extLst>
          </p:cNvPr>
          <p:cNvSpPr/>
          <p:nvPr/>
        </p:nvSpPr>
        <p:spPr>
          <a:xfrm>
            <a:off x="2800428" y="4780742"/>
            <a:ext cx="1289039" cy="6666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Feature </a:t>
            </a:r>
          </a:p>
          <a:p>
            <a:pPr algn="ctr"/>
            <a:r>
              <a:rPr lang="en-US" altLang="zh-TW" sz="2400" dirty="0"/>
              <a:t>Ext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78498D-DB33-4EE1-BD51-0B9FF545D843}"/>
              </a:ext>
            </a:extLst>
          </p:cNvPr>
          <p:cNvSpPr/>
          <p:nvPr/>
        </p:nvSpPr>
        <p:spPr>
          <a:xfrm>
            <a:off x="4410015" y="4780742"/>
            <a:ext cx="1289039" cy="6666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Feature </a:t>
            </a:r>
          </a:p>
          <a:p>
            <a:pPr algn="ctr"/>
            <a:r>
              <a:rPr lang="en-US" altLang="zh-TW" sz="2400" dirty="0"/>
              <a:t>Ext</a:t>
            </a:r>
            <a:endParaRPr lang="zh-TW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8CA125-50C1-49E7-BE53-72E1D1384B5D}"/>
              </a:ext>
            </a:extLst>
          </p:cNvPr>
          <p:cNvSpPr/>
          <p:nvPr/>
        </p:nvSpPr>
        <p:spPr>
          <a:xfrm>
            <a:off x="6097871" y="2865870"/>
            <a:ext cx="1270495" cy="9805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 2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1C18A87-2D43-4442-B2F9-433D738F75FF}"/>
                  </a:ext>
                </a:extLst>
              </p:cNvPr>
              <p:cNvSpPr txBox="1"/>
              <p:nvPr/>
            </p:nvSpPr>
            <p:spPr>
              <a:xfrm>
                <a:off x="3070306" y="4104803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1C18A87-2D43-4442-B2F9-433D738F7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06" y="4104803"/>
                <a:ext cx="749281" cy="479106"/>
              </a:xfrm>
              <a:prstGeom prst="rect">
                <a:avLst/>
              </a:prstGeom>
              <a:blipFill>
                <a:blip r:embed="rId6"/>
                <a:stretch>
                  <a:fillRect l="-6504" r="-4878" b="-126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28C6A0D-2432-4111-9C2A-6089B01CF1DC}"/>
                  </a:ext>
                </a:extLst>
              </p:cNvPr>
              <p:cNvSpPr txBox="1"/>
              <p:nvPr/>
            </p:nvSpPr>
            <p:spPr>
              <a:xfrm>
                <a:off x="4410015" y="4094169"/>
                <a:ext cx="1276426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28C6A0D-2432-4111-9C2A-6089B01CF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015" y="4094169"/>
                <a:ext cx="1276426" cy="479106"/>
              </a:xfrm>
              <a:prstGeom prst="rect">
                <a:avLst/>
              </a:prstGeom>
              <a:blipFill>
                <a:blip r:embed="rId7"/>
                <a:stretch>
                  <a:fillRect l="-476" b="-128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531663C-CC9D-4934-88C5-C4DA73C170B0}"/>
                  </a:ext>
                </a:extLst>
              </p:cNvPr>
              <p:cNvSpPr txBox="1"/>
              <p:nvPr/>
            </p:nvSpPr>
            <p:spPr>
              <a:xfrm>
                <a:off x="1956861" y="2368610"/>
                <a:ext cx="1276426" cy="477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531663C-CC9D-4934-88C5-C4DA73C17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861" y="2368610"/>
                <a:ext cx="1276426" cy="477118"/>
              </a:xfrm>
              <a:prstGeom prst="rect">
                <a:avLst/>
              </a:prstGeom>
              <a:blipFill>
                <a:blip r:embed="rId8"/>
                <a:stretch>
                  <a:fillRect l="-478" t="-3846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4B091AB-786E-4A65-A7A1-DCE644CA5A93}"/>
              </a:ext>
            </a:extLst>
          </p:cNvPr>
          <p:cNvCxnSpPr/>
          <p:nvPr/>
        </p:nvCxnSpPr>
        <p:spPr>
          <a:xfrm flipV="1">
            <a:off x="1890408" y="3689501"/>
            <a:ext cx="0" cy="23891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B196938-2468-4932-953E-88946F9CBF8A}"/>
              </a:ext>
            </a:extLst>
          </p:cNvPr>
          <p:cNvCxnSpPr>
            <a:cxnSpLocks/>
          </p:cNvCxnSpPr>
          <p:nvPr/>
        </p:nvCxnSpPr>
        <p:spPr>
          <a:xfrm flipV="1">
            <a:off x="3444946" y="5491049"/>
            <a:ext cx="0" cy="6311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C3816CE9-137F-444D-AA2B-9AAF5911933B}"/>
              </a:ext>
            </a:extLst>
          </p:cNvPr>
          <p:cNvCxnSpPr>
            <a:cxnSpLocks/>
          </p:cNvCxnSpPr>
          <p:nvPr/>
        </p:nvCxnSpPr>
        <p:spPr>
          <a:xfrm flipV="1">
            <a:off x="5058861" y="5479316"/>
            <a:ext cx="0" cy="6311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6B139DA7-CE2A-4E97-A9DE-742B0570A257}"/>
              </a:ext>
            </a:extLst>
          </p:cNvPr>
          <p:cNvCxnSpPr>
            <a:cxnSpLocks/>
          </p:cNvCxnSpPr>
          <p:nvPr/>
        </p:nvCxnSpPr>
        <p:spPr>
          <a:xfrm flipV="1">
            <a:off x="3434313" y="4471819"/>
            <a:ext cx="0" cy="3089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7BFBA4F6-B0F4-48C3-A7A6-9EE4B659C970}"/>
              </a:ext>
            </a:extLst>
          </p:cNvPr>
          <p:cNvCxnSpPr>
            <a:cxnSpLocks/>
          </p:cNvCxnSpPr>
          <p:nvPr/>
        </p:nvCxnSpPr>
        <p:spPr>
          <a:xfrm flipV="1">
            <a:off x="5062401" y="4482452"/>
            <a:ext cx="0" cy="3089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B8561928-A2A9-4987-AB4B-7F2CF94FB385}"/>
              </a:ext>
            </a:extLst>
          </p:cNvPr>
          <p:cNvCxnSpPr>
            <a:cxnSpLocks/>
          </p:cNvCxnSpPr>
          <p:nvPr/>
        </p:nvCxnSpPr>
        <p:spPr>
          <a:xfrm flipV="1">
            <a:off x="3437854" y="3666338"/>
            <a:ext cx="0" cy="4553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F5CCBDA3-B321-4CF0-B6A6-2C3718864810}"/>
              </a:ext>
            </a:extLst>
          </p:cNvPr>
          <p:cNvCxnSpPr>
            <a:cxnSpLocks/>
          </p:cNvCxnSpPr>
          <p:nvPr/>
        </p:nvCxnSpPr>
        <p:spPr>
          <a:xfrm flipV="1">
            <a:off x="2602156" y="2845728"/>
            <a:ext cx="0" cy="247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CC15199-72F8-4252-B7AE-75AC69F44145}"/>
              </a:ext>
            </a:extLst>
          </p:cNvPr>
          <p:cNvCxnSpPr>
            <a:cxnSpLocks/>
          </p:cNvCxnSpPr>
          <p:nvPr/>
        </p:nvCxnSpPr>
        <p:spPr>
          <a:xfrm>
            <a:off x="3103648" y="2619768"/>
            <a:ext cx="3412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D451AD0-B1FC-4CA9-85A5-F9231C7EA42D}"/>
              </a:ext>
            </a:extLst>
          </p:cNvPr>
          <p:cNvCxnSpPr>
            <a:cxnSpLocks/>
          </p:cNvCxnSpPr>
          <p:nvPr/>
        </p:nvCxnSpPr>
        <p:spPr>
          <a:xfrm flipH="1">
            <a:off x="4189972" y="2619768"/>
            <a:ext cx="8369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AC7F8689-B2EF-4BF6-ABCC-17E07890C7CB}"/>
              </a:ext>
            </a:extLst>
          </p:cNvPr>
          <p:cNvCxnSpPr>
            <a:cxnSpLocks/>
          </p:cNvCxnSpPr>
          <p:nvPr/>
        </p:nvCxnSpPr>
        <p:spPr>
          <a:xfrm flipV="1">
            <a:off x="5058861" y="2612342"/>
            <a:ext cx="0" cy="159101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E80E92B0-14BE-4CBD-A097-AC225E4807E1}"/>
              </a:ext>
            </a:extLst>
          </p:cNvPr>
          <p:cNvCxnSpPr>
            <a:cxnSpLocks/>
          </p:cNvCxnSpPr>
          <p:nvPr/>
        </p:nvCxnSpPr>
        <p:spPr>
          <a:xfrm flipV="1">
            <a:off x="3830222" y="1901422"/>
            <a:ext cx="3" cy="520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F629FEAB-BC1A-48AB-8AFC-838B22C576A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434313" y="3356163"/>
            <a:ext cx="2663558" cy="822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73B268CD-8904-4F5B-9317-50D4BB79B263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078763" y="3356163"/>
            <a:ext cx="1019108" cy="884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FF151769-DAD2-4C48-9260-08C4801EB4F7}"/>
              </a:ext>
            </a:extLst>
          </p:cNvPr>
          <p:cNvCxnSpPr>
            <a:cxnSpLocks/>
          </p:cNvCxnSpPr>
          <p:nvPr/>
        </p:nvCxnSpPr>
        <p:spPr>
          <a:xfrm flipH="1">
            <a:off x="6733117" y="3887760"/>
            <a:ext cx="1" cy="445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72027B5E-598D-43B3-BDF8-B1725D160ABF}"/>
                  </a:ext>
                </a:extLst>
              </p:cNvPr>
              <p:cNvSpPr txBox="1"/>
              <p:nvPr/>
            </p:nvSpPr>
            <p:spPr>
              <a:xfrm>
                <a:off x="6358476" y="4301824"/>
                <a:ext cx="749281" cy="479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72027B5E-598D-43B3-BDF8-B1725D160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476" y="4301824"/>
                <a:ext cx="749281" cy="4791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AFE24D5F-AF2E-4149-B9A7-6AE48DB91F15}"/>
                  </a:ext>
                </a:extLst>
              </p:cNvPr>
              <p:cNvSpPr txBox="1"/>
              <p:nvPr/>
            </p:nvSpPr>
            <p:spPr>
              <a:xfrm>
                <a:off x="6358476" y="5229310"/>
                <a:ext cx="7492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AFE24D5F-AF2E-4149-B9A7-6AE48DB91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476" y="5229310"/>
                <a:ext cx="749281" cy="461665"/>
              </a:xfrm>
              <a:prstGeom prst="rect">
                <a:avLst/>
              </a:prstGeom>
              <a:blipFill>
                <a:blip r:embed="rId10"/>
                <a:stretch>
                  <a:fillRect t="-3947" r="-195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2025F463-E595-4D18-A33F-F006B24A2092}"/>
              </a:ext>
            </a:extLst>
          </p:cNvPr>
          <p:cNvSpPr/>
          <p:nvPr/>
        </p:nvSpPr>
        <p:spPr>
          <a:xfrm>
            <a:off x="3434313" y="2434509"/>
            <a:ext cx="749281" cy="3170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diff</a:t>
            </a:r>
            <a:endParaRPr lang="zh-TW" altLang="en-US" sz="2400" dirty="0"/>
          </a:p>
        </p:txBody>
      </p:sp>
      <p:sp>
        <p:nvSpPr>
          <p:cNvPr id="53" name="箭號: 上-下雙向 52">
            <a:extLst>
              <a:ext uri="{FF2B5EF4-FFF2-40B4-BE49-F238E27FC236}">
                <a16:creationId xmlns:a16="http://schemas.microsoft.com/office/drawing/2014/main" id="{1DD0E845-CEF4-4A62-B36F-3301E4BA9DA7}"/>
              </a:ext>
            </a:extLst>
          </p:cNvPr>
          <p:cNvSpPr/>
          <p:nvPr/>
        </p:nvSpPr>
        <p:spPr>
          <a:xfrm>
            <a:off x="6561095" y="4747786"/>
            <a:ext cx="344042" cy="546169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F538E234-C460-420A-8A16-D89A5CF0DC06}"/>
                  </a:ext>
                </a:extLst>
              </p:cNvPr>
              <p:cNvSpPr/>
              <p:nvPr/>
            </p:nvSpPr>
            <p:spPr>
              <a:xfrm>
                <a:off x="5699054" y="1447676"/>
                <a:ext cx="3062027" cy="115775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2800" dirty="0"/>
                  <a:t> </a:t>
                </a:r>
                <a:r>
                  <a:rPr lang="en-US" altLang="zh-TW" sz="2800" dirty="0"/>
                  <a:t>is useful features related to actions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F538E234-C460-420A-8A16-D89A5CF0D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054" y="1447676"/>
                <a:ext cx="3062027" cy="1157751"/>
              </a:xfrm>
              <a:prstGeom prst="rect">
                <a:avLst/>
              </a:prstGeom>
              <a:blipFill>
                <a:blip r:embed="rId11"/>
                <a:stretch>
                  <a:fillRect r="-4771" b="-57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301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95158E-431B-4594-AC1A-73584902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Reward from Auxiliary Task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ABA419-944C-495C-B29B-22001B10E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D3D2747-60F1-4635-8D87-761B61A19A3A}"/>
              </a:ext>
            </a:extLst>
          </p:cNvPr>
          <p:cNvSpPr/>
          <p:nvPr/>
        </p:nvSpPr>
        <p:spPr>
          <a:xfrm>
            <a:off x="5730099" y="201476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https://arxiv.org/abs/1611.05397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48624F-1F82-4F4B-8E4E-299C08FB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280"/>
            <a:ext cx="9144000" cy="53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0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CC0254-516B-44DB-9660-B2A4EF95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pic>
        <p:nvPicPr>
          <p:cNvPr id="4" name="DeepMind - Reinforcement Learning with Unsupervised Auxiliary Tasks">
            <a:hlinkClick r:id="" action="ppaction://media"/>
            <a:extLst>
              <a:ext uri="{FF2B5EF4-FFF2-40B4-BE49-F238E27FC236}">
                <a16:creationId xmlns:a16="http://schemas.microsoft.com/office/drawing/2014/main" id="{1FC537C0-8D51-40DE-8490-05B97A2CCD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1217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3531</TotalTime>
  <Words>544</Words>
  <Application>Microsoft Office PowerPoint</Application>
  <PresentationFormat>如螢幕大小 (4:3)</PresentationFormat>
  <Paragraphs>127</Paragraphs>
  <Slides>17</Slides>
  <Notes>8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Merriweather</vt:lpstr>
      <vt:lpstr>微軟正黑體</vt:lpstr>
      <vt:lpstr>新細明體</vt:lpstr>
      <vt:lpstr>Arial</vt:lpstr>
      <vt:lpstr>Calibri</vt:lpstr>
      <vt:lpstr>Calibri Light</vt:lpstr>
      <vt:lpstr>Cambria Math</vt:lpstr>
      <vt:lpstr>Wingdings</vt:lpstr>
      <vt:lpstr>Office 佈景主題</vt:lpstr>
      <vt:lpstr>Sparse Reward</vt:lpstr>
      <vt:lpstr>Sparse Reward</vt:lpstr>
      <vt:lpstr>Reward Shaping</vt:lpstr>
      <vt:lpstr>Reward Shaping</vt:lpstr>
      <vt:lpstr>Curiosity </vt:lpstr>
      <vt:lpstr>Intrinsic Curiosity Module</vt:lpstr>
      <vt:lpstr>Intrinsic Curiosity Module</vt:lpstr>
      <vt:lpstr>Reward from Auxiliary Task </vt:lpstr>
      <vt:lpstr>Demo</vt:lpstr>
      <vt:lpstr>Sparse Reward</vt:lpstr>
      <vt:lpstr>Curriculum Learning</vt:lpstr>
      <vt:lpstr>Reverse Curriculum Generation</vt:lpstr>
      <vt:lpstr>Reverse Curriculum Generation</vt:lpstr>
      <vt:lpstr>Sparse Reward</vt:lpstr>
      <vt:lpstr>Hierarchical RL</vt:lpstr>
      <vt:lpstr>PowerPoint 簡報</vt:lpstr>
      <vt:lpstr>Acknowledgement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Hung-yi Lee</dc:creator>
  <cp:lastModifiedBy>Hung-yi Lee</cp:lastModifiedBy>
  <cp:revision>62</cp:revision>
  <dcterms:created xsi:type="dcterms:W3CDTF">2018-06-10T13:06:21Z</dcterms:created>
  <dcterms:modified xsi:type="dcterms:W3CDTF">2018-07-06T03:52:24Z</dcterms:modified>
</cp:coreProperties>
</file>